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5143500" cx="9144000"/>
  <p:notesSz cx="6858000" cy="9144000"/>
  <p:embeddedFontLst>
    <p:embeddedFont>
      <p:font typeface="Century Gothic"/>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CenturyGothic-bold.fntdata"/><Relationship Id="rId52" Type="http://schemas.openxmlformats.org/officeDocument/2006/relationships/font" Target="fonts/CenturyGothic-regular.fntdata"/><Relationship Id="rId11" Type="http://schemas.openxmlformats.org/officeDocument/2006/relationships/slide" Target="slides/slide6.xml"/><Relationship Id="rId55" Type="http://schemas.openxmlformats.org/officeDocument/2006/relationships/font" Target="fonts/CenturyGothic-boldItalic.fntdata"/><Relationship Id="rId10" Type="http://schemas.openxmlformats.org/officeDocument/2006/relationships/slide" Target="slides/slide5.xml"/><Relationship Id="rId54" Type="http://schemas.openxmlformats.org/officeDocument/2006/relationships/font" Target="fonts/CenturyGothic-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llenmacarthurfoundation.org/circular-economy/infographic"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urveymonkey.com/results/SM-C259XKZNV/"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ntaineronline.nl/afvalsoorten/houtafval/" TargetMode="External"/><Relationship Id="rId3" Type="http://schemas.openxmlformats.org/officeDocument/2006/relationships/hyperlink" Target="https://www.renewi.com/nl-nl/zakelijk/soorten-afval/hout" TargetMode="External"/><Relationship Id="rId4" Type="http://schemas.openxmlformats.org/officeDocument/2006/relationships/hyperlink" Target="https://www.afvalcontainerbestellen.nl/containers-huren/houtafval-containers/" TargetMode="External"/><Relationship Id="rId5" Type="http://schemas.openxmlformats.org/officeDocument/2006/relationships/hyperlink" Target="https://www.zuidema-groep.nl/pagina/sloophout-afvalhout/" TargetMode="External"/><Relationship Id="rId6" Type="http://schemas.openxmlformats.org/officeDocument/2006/relationships/hyperlink" Target="https://www.presswood.nl/"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16/j.proenv.2012.10.023" TargetMode="External"/><Relationship Id="rId3" Type="http://schemas.openxmlformats.org/officeDocument/2006/relationships/hyperlink" Target="https://doi.org/10.1016/j.wasman.2018.03.041" TargetMode="External"/><Relationship Id="rId4" Type="http://schemas.openxmlformats.org/officeDocument/2006/relationships/hyperlink" Target="https://www.nwo.nl/en/research-and-results/research-projects/i/44/28344.htm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1" Type="http://schemas.openxmlformats.org/officeDocument/2006/relationships/hyperlink" Target="https://www.ikea.com/nl/nl/catalog/products/S79255164/" TargetMode="External"/><Relationship Id="rId10" Type="http://schemas.openxmlformats.org/officeDocument/2006/relationships/hyperlink" Target="https://www.ikea.com/nl/nl/catalog/products/60306229/" TargetMode="External"/><Relationship Id="rId13" Type="http://schemas.openxmlformats.org/officeDocument/2006/relationships/hyperlink" Target="https://www.ikea.com/nl/nl/catalog/products/S99239620/" TargetMode="External"/><Relationship Id="rId12" Type="http://schemas.openxmlformats.org/officeDocument/2006/relationships/hyperlink" Target="https://www.ikea.com/nl/nl/catalog/products/50404367/" TargetMode="External"/><Relationship Id="rId1" Type="http://schemas.openxmlformats.org/officeDocument/2006/relationships/notesMaster" Target="../notesMasters/notesMaster1.xml"/><Relationship Id="rId2" Type="http://schemas.openxmlformats.org/officeDocument/2006/relationships/hyperlink" Target="https://www.acs.org/content/acs/en/pressroom/newsreleases/2017/april/upcycling-fast-fashion-to-reduce-waste-and-pollution.html" TargetMode="External"/><Relationship Id="rId3" Type="http://schemas.openxmlformats.org/officeDocument/2006/relationships/hyperlink" Target="https://doi-org.ezproxy.leidenuniv.nl:2443/10.1007/s12221-018-7735-9" TargetMode="External"/><Relationship Id="rId4" Type="http://schemas.openxmlformats.org/officeDocument/2006/relationships/hyperlink" Target="http://saxcell.nl/" TargetMode="External"/><Relationship Id="rId9" Type="http://schemas.openxmlformats.org/officeDocument/2006/relationships/hyperlink" Target="https://www.ikea.com/nl/nl/catalog/products/40319237/" TargetMode="External"/><Relationship Id="rId14" Type="http://schemas.openxmlformats.org/officeDocument/2006/relationships/hyperlink" Target="https://www.ikea.com/nl/nl/catalog/products/S79218261/" TargetMode="External"/><Relationship Id="rId5" Type="http://schemas.openxmlformats.org/officeDocument/2006/relationships/hyperlink" Target="https://upsettextiles.com/how/" TargetMode="External"/><Relationship Id="rId6" Type="http://schemas.openxmlformats.org/officeDocument/2006/relationships/hyperlink" Target="https://www.ikea.com/nl/nl/catalog/products/50348913/" TargetMode="External"/><Relationship Id="rId7" Type="http://schemas.openxmlformats.org/officeDocument/2006/relationships/hyperlink" Target="https://www.ikea.com/nl/nl/catalog/products/30322320/" TargetMode="External"/><Relationship Id="rId8" Type="http://schemas.openxmlformats.org/officeDocument/2006/relationships/hyperlink" Target="https://www.ikea.com/nl/nl/catalog/products/80413539/"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oomsma.nl/p/rundleer-lappen-assorti-grote-lappen%2C-grootte-min.-2-voet-per-kg-" TargetMode="External"/><Relationship Id="rId3" Type="http://schemas.openxmlformats.org/officeDocument/2006/relationships/hyperlink" Target="https://echtleer.nl/product/restanten-leer/" TargetMode="External"/><Relationship Id="rId4" Type="http://schemas.openxmlformats.org/officeDocument/2006/relationships/hyperlink" Target="http://leerlooier.nl/lederhandel-en-fournituren/lederwarenleder-tuigleder-en-afvalleder/" TargetMode="External"/><Relationship Id="rId5" Type="http://schemas.openxmlformats.org/officeDocument/2006/relationships/hyperlink" Target="http://www.label3.nl/contact.html" TargetMode="External"/><Relationship Id="rId6" Type="http://schemas.openxmlformats.org/officeDocument/2006/relationships/hyperlink" Target="https://upcycled.nl/over.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vanoudhout.nl/" TargetMode="External"/><Relationship Id="rId3" Type="http://schemas.openxmlformats.org/officeDocument/2006/relationships/hyperlink" Target="https://historischhout.nl/" TargetMode="External"/><Relationship Id="rId4" Type="http://schemas.openxmlformats.org/officeDocument/2006/relationships/hyperlink" Target="https://oudeplank.nl/" TargetMode="External"/><Relationship Id="rId5" Type="http://schemas.openxmlformats.org/officeDocument/2006/relationships/hyperlink" Target="https://www.barnwoodweb.nl/barnwood/" TargetMode="External"/><Relationship Id="rId6" Type="http://schemas.openxmlformats.org/officeDocument/2006/relationships/hyperlink" Target="https://frankpouwer.n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lasticheroes.n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lasticheroes.nl/"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kringloopwarenhuis.nl/images/pdf/StichtingKringloopbedrijfhetWarenhuisjrk-2017.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64cc46d0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64cc46d0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5803fd550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5803fd550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64cc46d0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64cc46d0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 </a:t>
            </a:r>
            <a:r>
              <a:rPr lang="nl" u="sng">
                <a:solidFill>
                  <a:schemeClr val="hlink"/>
                </a:solidFill>
                <a:hlinkClick r:id="rId2"/>
              </a:rPr>
              <a:t>https://www.ellenmacarthurfoundation.org/circular-economy/infographic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7e41e536a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7e41e536a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7e41e536a_1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7e41e536a_1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564cc46d0e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64cc46d0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Virtanen, Y., &amp; Nilsson, S. (2013). Environmental impacts of waste paper recycling. Routledge.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511cc62f1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511cc62f1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7e41e536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7e41e536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7e41e536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7e41e536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11cc62f1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11cc62f1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5699edffa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5699edffa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6503bf55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6503bf55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Sources: </a:t>
            </a:r>
            <a:endParaRPr>
              <a:solidFill>
                <a:schemeClr val="dk1"/>
              </a:solidFill>
            </a:endParaRPr>
          </a:p>
          <a:p>
            <a:pPr indent="-298450" lvl="0" marL="457200" rtl="0" algn="l">
              <a:spcBef>
                <a:spcPts val="0"/>
              </a:spcBef>
              <a:spcAft>
                <a:spcPts val="0"/>
              </a:spcAft>
              <a:buClr>
                <a:schemeClr val="dk1"/>
              </a:buClr>
              <a:buSzPts val="1100"/>
              <a:buAutoNum type="arabicParenR"/>
            </a:pPr>
            <a:r>
              <a:rPr lang="nl">
                <a:solidFill>
                  <a:schemeClr val="dk1"/>
                </a:solidFill>
              </a:rPr>
              <a:t>Het Warenhuis Financial administration: Couches</a:t>
            </a:r>
            <a:endParaRPr>
              <a:solidFill>
                <a:schemeClr val="dk1"/>
              </a:solidFill>
            </a:endParaRPr>
          </a:p>
          <a:p>
            <a:pPr indent="-298450" lvl="0" marL="457200" rtl="0" algn="l">
              <a:spcBef>
                <a:spcPts val="0"/>
              </a:spcBef>
              <a:spcAft>
                <a:spcPts val="0"/>
              </a:spcAft>
              <a:buClr>
                <a:schemeClr val="dk1"/>
              </a:buClr>
              <a:buSzPts val="1100"/>
              <a:buAutoNum type="arabicParenR"/>
            </a:pPr>
            <a:r>
              <a:rPr lang="nl">
                <a:solidFill>
                  <a:schemeClr val="dk1"/>
                </a:solidFill>
              </a:rPr>
              <a:t>Direct measurement at intake</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64cc46d0e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64cc46d0e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Sources: </a:t>
            </a:r>
            <a:endParaRPr>
              <a:solidFill>
                <a:schemeClr val="dk1"/>
              </a:solidFill>
            </a:endParaRPr>
          </a:p>
          <a:p>
            <a:pPr indent="-298450" lvl="0" marL="457200" rtl="0" algn="l">
              <a:spcBef>
                <a:spcPts val="0"/>
              </a:spcBef>
              <a:spcAft>
                <a:spcPts val="0"/>
              </a:spcAft>
              <a:buClr>
                <a:schemeClr val="dk1"/>
              </a:buClr>
              <a:buSzPts val="1100"/>
              <a:buAutoNum type="arabicParenR"/>
            </a:pPr>
            <a:r>
              <a:rPr lang="nl">
                <a:solidFill>
                  <a:schemeClr val="dk1"/>
                </a:solidFill>
              </a:rPr>
              <a:t>Het Warenhuis Financial administration: Couches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56503bf5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56503bf5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6503bf55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6503bf55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64cc46d0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64cc46d0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For all survey results, see: </a:t>
            </a:r>
            <a:r>
              <a:rPr lang="nl" u="sng">
                <a:solidFill>
                  <a:schemeClr val="hlink"/>
                </a:solidFill>
                <a:hlinkClick r:id="rId2"/>
              </a:rPr>
              <a:t>https://www.surveymonkey.com/results/SM-C259XKZNV/</a:t>
            </a:r>
            <a:endParaRPr>
              <a:solidFill>
                <a:srgbClr val="FF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801c0a17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801c0a17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64cc46d0e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64cc46d0e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Sources:</a:t>
            </a:r>
            <a:endParaRPr/>
          </a:p>
          <a:p>
            <a:pPr indent="-298450" lvl="0" marL="457200" rtl="0" algn="l">
              <a:spcBef>
                <a:spcPts val="0"/>
              </a:spcBef>
              <a:spcAft>
                <a:spcPts val="0"/>
              </a:spcAft>
              <a:buSzPts val="1100"/>
              <a:buAutoNum type="arabicParenR"/>
            </a:pPr>
            <a:r>
              <a:rPr lang="nl"/>
              <a:t>Small concept-of-proof tests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564cc46d0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564cc46d0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Sources: </a:t>
            </a:r>
            <a:endParaRPr>
              <a:solidFill>
                <a:schemeClr val="dk1"/>
              </a:solidFill>
            </a:endParaRPr>
          </a:p>
          <a:p>
            <a:pPr indent="-298450" lvl="0" marL="457200" rtl="0" algn="l">
              <a:spcBef>
                <a:spcPts val="0"/>
              </a:spcBef>
              <a:spcAft>
                <a:spcPts val="0"/>
              </a:spcAft>
              <a:buClr>
                <a:schemeClr val="dk1"/>
              </a:buClr>
              <a:buSzPts val="1100"/>
              <a:buAutoNum type="arabicParenR"/>
            </a:pPr>
            <a:r>
              <a:rPr lang="nl">
                <a:solidFill>
                  <a:schemeClr val="dk1"/>
                </a:solidFill>
              </a:rPr>
              <a:t>Het Warenhuis Financial administration: Couches</a:t>
            </a:r>
            <a:endParaRPr>
              <a:solidFill>
                <a:schemeClr val="dk1"/>
              </a:solidFill>
            </a:endParaRPr>
          </a:p>
          <a:p>
            <a:pPr indent="-298450" lvl="0" marL="457200" rtl="0" algn="l">
              <a:spcBef>
                <a:spcPts val="0"/>
              </a:spcBef>
              <a:spcAft>
                <a:spcPts val="0"/>
              </a:spcAft>
              <a:buClr>
                <a:schemeClr val="dk1"/>
              </a:buClr>
              <a:buSzPts val="1100"/>
              <a:buAutoNum type="arabicParenR"/>
            </a:pPr>
            <a:r>
              <a:rPr lang="nl">
                <a:solidFill>
                  <a:schemeClr val="dk1"/>
                </a:solidFill>
              </a:rPr>
              <a:t>Estimate: 50%-75% of couch weight comes from wood</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564cc46d0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64cc46d0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Sources:</a:t>
            </a:r>
            <a:endParaRPr/>
          </a:p>
          <a:p>
            <a:pPr indent="-298450" lvl="0" marL="457200" rtl="0" algn="l">
              <a:spcBef>
                <a:spcPts val="0"/>
              </a:spcBef>
              <a:spcAft>
                <a:spcPts val="0"/>
              </a:spcAft>
              <a:buSzPts val="1100"/>
              <a:buAutoNum type="arabicParenR"/>
            </a:pPr>
            <a:r>
              <a:rPr lang="nl" u="sng">
                <a:solidFill>
                  <a:schemeClr val="hlink"/>
                </a:solidFill>
                <a:hlinkClick r:id="rId2"/>
              </a:rPr>
              <a:t>https://www.containeronline.nl/afvalsoorten/houtafval/</a:t>
            </a:r>
            <a:endParaRPr/>
          </a:p>
          <a:p>
            <a:pPr indent="-298450" lvl="0" marL="457200" rtl="0" algn="l">
              <a:spcBef>
                <a:spcPts val="0"/>
              </a:spcBef>
              <a:spcAft>
                <a:spcPts val="0"/>
              </a:spcAft>
              <a:buSzPts val="1100"/>
              <a:buAutoNum type="arabicParenR"/>
            </a:pPr>
            <a:r>
              <a:rPr lang="nl" u="sng">
                <a:solidFill>
                  <a:schemeClr val="hlink"/>
                </a:solidFill>
                <a:hlinkClick r:id="rId3"/>
              </a:rPr>
              <a:t>https://www.renewi.com/nl-nl/zakelijk/soorten-afval/hout</a:t>
            </a:r>
            <a:endParaRPr/>
          </a:p>
          <a:p>
            <a:pPr indent="-298450" lvl="0" marL="457200" rtl="0" algn="l">
              <a:spcBef>
                <a:spcPts val="0"/>
              </a:spcBef>
              <a:spcAft>
                <a:spcPts val="0"/>
              </a:spcAft>
              <a:buSzPts val="1100"/>
              <a:buAutoNum type="arabicParenR"/>
            </a:pPr>
            <a:r>
              <a:rPr lang="nl" u="sng">
                <a:solidFill>
                  <a:schemeClr val="hlink"/>
                </a:solidFill>
                <a:hlinkClick r:id="rId4"/>
              </a:rPr>
              <a:t>https://www.afvalcontainerbestellen.nl/containers-huren/houtafval-containers/</a:t>
            </a:r>
            <a:endParaRPr/>
          </a:p>
          <a:p>
            <a:pPr indent="-298450" lvl="0" marL="457200" rtl="0" algn="l">
              <a:spcBef>
                <a:spcPts val="0"/>
              </a:spcBef>
              <a:spcAft>
                <a:spcPts val="0"/>
              </a:spcAft>
              <a:buSzPts val="1100"/>
              <a:buAutoNum type="arabicParenR"/>
            </a:pPr>
            <a:r>
              <a:rPr lang="nl" u="sng">
                <a:solidFill>
                  <a:schemeClr val="hlink"/>
                </a:solidFill>
                <a:hlinkClick r:id="rId5"/>
              </a:rPr>
              <a:t>https://www.zuidema-groep.nl/pagina/sloophout-afvalhout/</a:t>
            </a:r>
            <a:endParaRPr/>
          </a:p>
          <a:p>
            <a:pPr indent="-298450" lvl="0" marL="457200" rtl="0" algn="l">
              <a:spcBef>
                <a:spcPts val="0"/>
              </a:spcBef>
              <a:spcAft>
                <a:spcPts val="0"/>
              </a:spcAft>
              <a:buSzPts val="1100"/>
              <a:buAutoNum type="arabicParenR"/>
            </a:pPr>
            <a:r>
              <a:rPr lang="nl" u="sng">
                <a:solidFill>
                  <a:schemeClr val="hlink"/>
                </a:solidFill>
                <a:hlinkClick r:id="rId6"/>
              </a:rPr>
              <a:t>https://www.presswood.nl/</a:t>
            </a:r>
            <a:endParaRPr/>
          </a:p>
          <a:p>
            <a:pPr indent="0" lvl="0" marL="0" rtl="0" algn="l">
              <a:spcBef>
                <a:spcPts val="0"/>
              </a:spcBef>
              <a:spcAft>
                <a:spcPts val="0"/>
              </a:spcAft>
              <a:buNone/>
            </a:pPr>
            <a:r>
              <a:t/>
            </a:r>
            <a:endParaRPr/>
          </a:p>
          <a:p>
            <a:pPr indent="0" lvl="0" marL="0" rtl="0" algn="l">
              <a:spcBef>
                <a:spcPts val="0"/>
              </a:spcBef>
              <a:spcAft>
                <a:spcPts val="0"/>
              </a:spcAft>
              <a:buNone/>
            </a:pPr>
            <a:r>
              <a:rPr lang="nl">
                <a:solidFill>
                  <a:srgbClr val="FF0000"/>
                </a:solidFill>
              </a:rPr>
              <a:t>A lot of text</a:t>
            </a:r>
            <a:endParaRPr>
              <a:solidFill>
                <a:srgbClr val="FF0000"/>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564cc46d0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564cc46d0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Sources:</a:t>
            </a:r>
            <a:endParaRPr/>
          </a:p>
          <a:p>
            <a:pPr indent="-298450" lvl="0" marL="457200" rtl="0" algn="l">
              <a:spcBef>
                <a:spcPts val="0"/>
              </a:spcBef>
              <a:spcAft>
                <a:spcPts val="0"/>
              </a:spcAft>
              <a:buSzPts val="1100"/>
              <a:buAutoNum type="arabicParenR"/>
            </a:pPr>
            <a:r>
              <a:rPr lang="nl"/>
              <a:t>Wenqing Yang, Qingyin Dong, Shili Liu, Henghua Xie, Lili Liu, Jinhui Li, Recycling and Disposal Methods for Polyurethane Foam Wastes, Procedia Environmental Sciences, Volume 16, 2012, Pages 167-175, ISSN 1878-0296, </a:t>
            </a:r>
            <a:r>
              <a:rPr lang="nl" u="sng">
                <a:solidFill>
                  <a:schemeClr val="hlink"/>
                </a:solidFill>
                <a:hlinkClick r:id="rId2"/>
              </a:rPr>
              <a:t>https://doi.org/10.1016/j.proenv.2012.10.023</a:t>
            </a:r>
            <a:r>
              <a:rPr lang="nl"/>
              <a:t>. </a:t>
            </a:r>
            <a:endParaRPr/>
          </a:p>
          <a:p>
            <a:pPr indent="-298450" lvl="0" marL="457200" rtl="0" algn="l">
              <a:spcBef>
                <a:spcPts val="0"/>
              </a:spcBef>
              <a:spcAft>
                <a:spcPts val="0"/>
              </a:spcAft>
              <a:buSzPts val="1100"/>
              <a:buAutoNum type="arabicParenR"/>
            </a:pPr>
            <a:r>
              <a:rPr lang="nl"/>
              <a:t>D. Simón, A.M. Borreguero, A. de Lucas, J.F. Rodríguez, Recycling of polyurethanes from laboratory to industry, a journey towards the sustainability, Waste Management, Volume 76, 2018, Pages 147-171, ISSN 0956-053X, </a:t>
            </a:r>
            <a:r>
              <a:rPr lang="nl" u="sng">
                <a:solidFill>
                  <a:schemeClr val="hlink"/>
                </a:solidFill>
                <a:hlinkClick r:id="rId3"/>
              </a:rPr>
              <a:t>https://doi.org/10.1016/j.wasman.2018.03.041</a:t>
            </a:r>
            <a:r>
              <a:rPr lang="nl"/>
              <a:t>.</a:t>
            </a:r>
            <a:endParaRPr/>
          </a:p>
          <a:p>
            <a:pPr indent="-298450" lvl="0" marL="457200" rtl="0" algn="l">
              <a:lnSpc>
                <a:spcPct val="115000"/>
              </a:lnSpc>
              <a:spcBef>
                <a:spcPts val="0"/>
              </a:spcBef>
              <a:spcAft>
                <a:spcPts val="0"/>
              </a:spcAft>
              <a:buSzPts val="1100"/>
              <a:buAutoNum type="arabicParenR"/>
            </a:pPr>
            <a:r>
              <a:rPr lang="nl">
                <a:solidFill>
                  <a:schemeClr val="dk1"/>
                </a:solidFill>
              </a:rPr>
              <a:t>J.H.D. Voerman, PURPle PolyUrethaan Recycling Project, NWO Research Proposal, CE.01.065, </a:t>
            </a:r>
            <a:r>
              <a:rPr lang="nl" u="sng">
                <a:solidFill>
                  <a:schemeClr val="hlink"/>
                </a:solidFill>
                <a:hlinkClick r:id="rId4"/>
              </a:rPr>
              <a:t>https://www.nwo.nl/en/research-and-results/research-projects/i/44/28344.html</a:t>
            </a:r>
            <a:r>
              <a:rPr lang="nl">
                <a:solidFill>
                  <a:schemeClr val="dk1"/>
                </a:solidFill>
              </a:rPr>
              <a:t>. </a:t>
            </a:r>
            <a:endParaRPr>
              <a:solidFill>
                <a:schemeClr val="dk1"/>
              </a:solidFill>
            </a:endParaRPr>
          </a:p>
          <a:p>
            <a:pPr indent="-298450" lvl="0" marL="457200" rtl="0" algn="l">
              <a:spcBef>
                <a:spcPts val="0"/>
              </a:spcBef>
              <a:spcAft>
                <a:spcPts val="0"/>
              </a:spcAft>
              <a:buSzPts val="1100"/>
              <a:buAutoNum type="arabicParenR"/>
            </a:pPr>
            <a:r>
              <a:rPr lang="nl"/>
              <a:t>Plastic Huis - Borduurshop Leiden, Lange Mare 57, Leiden. Informal talk with shop owner with over forty years of experience.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nl">
                <a:solidFill>
                  <a:srgbClr val="FF0000"/>
                </a:solidFill>
              </a:rPr>
              <a:t>text amount!</a:t>
            </a:r>
            <a:endParaRPr>
              <a:solidFill>
                <a:srgbClr val="FF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57e41e536a_1_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57e41e536a_1_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5677750d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5677750d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Sources:</a:t>
            </a:r>
            <a:endParaRPr/>
          </a:p>
          <a:p>
            <a:pPr indent="-298450" lvl="0" marL="457200" rtl="0" algn="l">
              <a:spcBef>
                <a:spcPts val="0"/>
              </a:spcBef>
              <a:spcAft>
                <a:spcPts val="0"/>
              </a:spcAft>
              <a:buSzPts val="1100"/>
              <a:buAutoNum type="arabicParenR"/>
            </a:pPr>
            <a:r>
              <a:rPr lang="nl" u="sng">
                <a:solidFill>
                  <a:schemeClr val="hlink"/>
                </a:solidFill>
                <a:hlinkClick r:id="rId2"/>
              </a:rPr>
              <a:t>https://www.acs.org/content/acs/en/pressroom/newsreleases/2017/april/upcycling-fast-fashion-to-reduce-waste-and-pollution.html</a:t>
            </a:r>
            <a:r>
              <a:rPr lang="nl"/>
              <a:t> </a:t>
            </a:r>
            <a:endParaRPr/>
          </a:p>
          <a:p>
            <a:pPr indent="-298450" lvl="0" marL="457200" rtl="0" algn="l">
              <a:spcBef>
                <a:spcPts val="0"/>
              </a:spcBef>
              <a:spcAft>
                <a:spcPts val="0"/>
              </a:spcAft>
              <a:buSzPts val="1100"/>
              <a:buAutoNum type="arabicParenR"/>
            </a:pPr>
            <a:r>
              <a:rPr lang="nl"/>
              <a:t>Hou, W., Ling, C., Shi, S. et al. Fibers Polym (2018) 19: 742. </a:t>
            </a:r>
            <a:r>
              <a:rPr lang="nl" u="sng">
                <a:solidFill>
                  <a:schemeClr val="hlink"/>
                </a:solidFill>
                <a:hlinkClick r:id="rId3"/>
              </a:rPr>
              <a:t>https://doi-org.ezproxy.leidenuniv.nl:2443/10.1007/s12221-018-7735-9</a:t>
            </a:r>
            <a:r>
              <a:rPr lang="nl"/>
              <a:t> </a:t>
            </a:r>
            <a:endParaRPr/>
          </a:p>
          <a:p>
            <a:pPr indent="-298450" lvl="0" marL="457200" rtl="0" algn="l">
              <a:spcBef>
                <a:spcPts val="0"/>
              </a:spcBef>
              <a:spcAft>
                <a:spcPts val="0"/>
              </a:spcAft>
              <a:buSzPts val="1100"/>
              <a:buAutoNum type="arabicParenR"/>
            </a:pPr>
            <a:r>
              <a:rPr lang="nl" u="sng">
                <a:solidFill>
                  <a:schemeClr val="hlink"/>
                </a:solidFill>
                <a:hlinkClick r:id="rId4"/>
              </a:rPr>
              <a:t>http://saxcell.nl/</a:t>
            </a:r>
            <a:r>
              <a:rPr lang="nl"/>
              <a:t> </a:t>
            </a:r>
            <a:endParaRPr/>
          </a:p>
          <a:p>
            <a:pPr indent="-298450" lvl="0" marL="457200" rtl="0" algn="l">
              <a:spcBef>
                <a:spcPts val="0"/>
              </a:spcBef>
              <a:spcAft>
                <a:spcPts val="0"/>
              </a:spcAft>
              <a:buSzPts val="1100"/>
              <a:buAutoNum type="arabicParenR"/>
            </a:pPr>
            <a:r>
              <a:rPr lang="nl" u="sng">
                <a:solidFill>
                  <a:schemeClr val="hlink"/>
                </a:solidFill>
                <a:hlinkClick r:id="rId5"/>
              </a:rPr>
              <a:t>https://upsettextiles.com/how/</a:t>
            </a:r>
            <a:r>
              <a:rPr lang="nl"/>
              <a:t> </a:t>
            </a:r>
            <a:endParaRPr/>
          </a:p>
          <a:p>
            <a:pPr indent="-298450" lvl="0" marL="457200" rtl="0" algn="l">
              <a:spcBef>
                <a:spcPts val="0"/>
              </a:spcBef>
              <a:spcAft>
                <a:spcPts val="0"/>
              </a:spcAft>
              <a:buSzPts val="1100"/>
              <a:buAutoNum type="arabicParenR"/>
            </a:pPr>
            <a:r>
              <a:rPr lang="nl" u="sng">
                <a:solidFill>
                  <a:schemeClr val="hlink"/>
                </a:solidFill>
                <a:hlinkClick r:id="rId6"/>
              </a:rPr>
              <a:t>https://www.ikea.com/nl/nl/catalog/products/50348913/</a:t>
            </a:r>
            <a:endParaRPr/>
          </a:p>
          <a:p>
            <a:pPr indent="-298450" lvl="0" marL="457200" rtl="0" algn="l">
              <a:spcBef>
                <a:spcPts val="0"/>
              </a:spcBef>
              <a:spcAft>
                <a:spcPts val="0"/>
              </a:spcAft>
              <a:buSzPts val="1100"/>
              <a:buAutoNum type="arabicParenR"/>
            </a:pPr>
            <a:r>
              <a:rPr lang="nl" u="sng">
                <a:solidFill>
                  <a:schemeClr val="hlink"/>
                </a:solidFill>
                <a:hlinkClick r:id="rId7"/>
              </a:rPr>
              <a:t>https://www.ikea.com/nl/nl/catalog/products/30322320/</a:t>
            </a:r>
            <a:endParaRPr/>
          </a:p>
          <a:p>
            <a:pPr indent="-298450" lvl="0" marL="457200" rtl="0" algn="l">
              <a:spcBef>
                <a:spcPts val="0"/>
              </a:spcBef>
              <a:spcAft>
                <a:spcPts val="0"/>
              </a:spcAft>
              <a:buSzPts val="1100"/>
              <a:buAutoNum type="arabicParenR"/>
            </a:pPr>
            <a:r>
              <a:rPr lang="nl" u="sng">
                <a:solidFill>
                  <a:schemeClr val="hlink"/>
                </a:solidFill>
                <a:hlinkClick r:id="rId8"/>
              </a:rPr>
              <a:t>https://www.ikea.com/nl/nl/catalog/products/80413539/</a:t>
            </a:r>
            <a:endParaRPr/>
          </a:p>
          <a:p>
            <a:pPr indent="-298450" lvl="0" marL="457200" rtl="0" algn="l">
              <a:spcBef>
                <a:spcPts val="0"/>
              </a:spcBef>
              <a:spcAft>
                <a:spcPts val="0"/>
              </a:spcAft>
              <a:buSzPts val="1100"/>
              <a:buAutoNum type="arabicParenR"/>
            </a:pPr>
            <a:r>
              <a:rPr lang="nl" u="sng">
                <a:solidFill>
                  <a:schemeClr val="hlink"/>
                </a:solidFill>
                <a:hlinkClick r:id="rId9"/>
              </a:rPr>
              <a:t>https://www.ikea.com/nl/nl/catalog/products/40319237/</a:t>
            </a:r>
            <a:endParaRPr/>
          </a:p>
          <a:p>
            <a:pPr indent="-298450" lvl="0" marL="457200" rtl="0" algn="l">
              <a:spcBef>
                <a:spcPts val="0"/>
              </a:spcBef>
              <a:spcAft>
                <a:spcPts val="0"/>
              </a:spcAft>
              <a:buSzPts val="1100"/>
              <a:buAutoNum type="arabicParenR"/>
            </a:pPr>
            <a:r>
              <a:rPr lang="nl" u="sng">
                <a:solidFill>
                  <a:schemeClr val="hlink"/>
                </a:solidFill>
                <a:hlinkClick r:id="rId10"/>
              </a:rPr>
              <a:t>https://www.ikea.com/nl/nl/catalog/products/60306229/</a:t>
            </a:r>
            <a:endParaRPr/>
          </a:p>
          <a:p>
            <a:pPr indent="-298450" lvl="0" marL="457200" rtl="0" algn="l">
              <a:spcBef>
                <a:spcPts val="0"/>
              </a:spcBef>
              <a:spcAft>
                <a:spcPts val="0"/>
              </a:spcAft>
              <a:buSzPts val="1100"/>
              <a:buAutoNum type="arabicParenR"/>
            </a:pPr>
            <a:r>
              <a:rPr lang="nl" u="sng">
                <a:solidFill>
                  <a:schemeClr val="hlink"/>
                </a:solidFill>
                <a:hlinkClick r:id="rId11"/>
              </a:rPr>
              <a:t>https://www.ikea.com/nl/nl/catalog/products/S79255164/</a:t>
            </a:r>
            <a:endParaRPr/>
          </a:p>
          <a:p>
            <a:pPr indent="-298450" lvl="0" marL="457200" rtl="0" algn="l">
              <a:spcBef>
                <a:spcPts val="0"/>
              </a:spcBef>
              <a:spcAft>
                <a:spcPts val="0"/>
              </a:spcAft>
              <a:buSzPts val="1100"/>
              <a:buAutoNum type="arabicParenR"/>
            </a:pPr>
            <a:r>
              <a:rPr lang="nl" u="sng">
                <a:solidFill>
                  <a:schemeClr val="hlink"/>
                </a:solidFill>
                <a:hlinkClick r:id="rId12"/>
              </a:rPr>
              <a:t>https://www.ikea.com/nl/nl/catalog/products/50404367/</a:t>
            </a:r>
            <a:endParaRPr/>
          </a:p>
          <a:p>
            <a:pPr indent="-298450" lvl="0" marL="457200" rtl="0" algn="l">
              <a:spcBef>
                <a:spcPts val="0"/>
              </a:spcBef>
              <a:spcAft>
                <a:spcPts val="0"/>
              </a:spcAft>
              <a:buSzPts val="1100"/>
              <a:buAutoNum type="arabicParenR"/>
            </a:pPr>
            <a:r>
              <a:rPr lang="nl" u="sng">
                <a:solidFill>
                  <a:schemeClr val="hlink"/>
                </a:solidFill>
                <a:hlinkClick r:id="rId13"/>
              </a:rPr>
              <a:t>https://www.ikea.com/nl/nl/catalog/products/S99239620/</a:t>
            </a:r>
            <a:endParaRPr/>
          </a:p>
          <a:p>
            <a:pPr indent="-298450" lvl="0" marL="457200" rtl="0" algn="l">
              <a:spcBef>
                <a:spcPts val="0"/>
              </a:spcBef>
              <a:spcAft>
                <a:spcPts val="0"/>
              </a:spcAft>
              <a:buSzPts val="1100"/>
              <a:buAutoNum type="arabicParenR"/>
            </a:pPr>
            <a:r>
              <a:rPr lang="nl" u="sng">
                <a:solidFill>
                  <a:schemeClr val="hlink"/>
                </a:solidFill>
                <a:hlinkClick r:id="rId14"/>
              </a:rPr>
              <a:t>https://www.ikea.com/nl/nl/catalog/products/S79218261/</a:t>
            </a:r>
            <a:endParaRPr/>
          </a:p>
          <a:p>
            <a:pPr indent="-298450" lvl="0" marL="457200" rtl="0" algn="l">
              <a:spcBef>
                <a:spcPts val="0"/>
              </a:spcBef>
              <a:spcAft>
                <a:spcPts val="0"/>
              </a:spcAft>
              <a:buSzPts val="1100"/>
              <a:buAutoNum type="arabicParenR"/>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564cc46d0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564cc46d0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564cc46d0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564cc46d0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Sources (4/12/2019):</a:t>
            </a:r>
            <a:endParaRPr/>
          </a:p>
          <a:p>
            <a:pPr indent="-298450" lvl="0" marL="457200" rtl="0" algn="l">
              <a:spcBef>
                <a:spcPts val="0"/>
              </a:spcBef>
              <a:spcAft>
                <a:spcPts val="0"/>
              </a:spcAft>
              <a:buSzPts val="1100"/>
              <a:buAutoNum type="arabicParenR"/>
            </a:pPr>
            <a:r>
              <a:rPr lang="nl" u="sng">
                <a:solidFill>
                  <a:schemeClr val="hlink"/>
                </a:solidFill>
                <a:hlinkClick r:id="rId2"/>
              </a:rPr>
              <a:t>https://www.boomsma.nl/p/rundleer-lappen-assorti-grote-lappen%2C-grootte-min.-2-voet-per-kg-</a:t>
            </a:r>
            <a:endParaRPr/>
          </a:p>
          <a:p>
            <a:pPr indent="-298450" lvl="0" marL="457200" rtl="0" algn="l">
              <a:spcBef>
                <a:spcPts val="0"/>
              </a:spcBef>
              <a:spcAft>
                <a:spcPts val="0"/>
              </a:spcAft>
              <a:buSzPts val="1100"/>
              <a:buAutoNum type="arabicParenR"/>
            </a:pPr>
            <a:r>
              <a:rPr lang="nl" u="sng">
                <a:solidFill>
                  <a:schemeClr val="hlink"/>
                </a:solidFill>
                <a:hlinkClick r:id="rId3"/>
              </a:rPr>
              <a:t>https://echtleer.nl/product/restanten-leer/</a:t>
            </a:r>
            <a:endParaRPr/>
          </a:p>
          <a:p>
            <a:pPr indent="-298450" lvl="0" marL="457200" rtl="0" algn="l">
              <a:spcBef>
                <a:spcPts val="0"/>
              </a:spcBef>
              <a:spcAft>
                <a:spcPts val="0"/>
              </a:spcAft>
              <a:buSzPts val="1100"/>
              <a:buAutoNum type="arabicParenR"/>
            </a:pPr>
            <a:r>
              <a:rPr lang="nl" u="sng">
                <a:solidFill>
                  <a:schemeClr val="hlink"/>
                </a:solidFill>
                <a:hlinkClick r:id="rId4"/>
              </a:rPr>
              <a:t>http://leerlooier.nl/lederhandel-en-fournituren/lederwarenleder-tuigleder-en-afvalleder/</a:t>
            </a:r>
            <a:r>
              <a:rPr lang="nl"/>
              <a:t> </a:t>
            </a:r>
            <a:endParaRPr/>
          </a:p>
          <a:p>
            <a:pPr indent="-298450" lvl="0" marL="457200" rtl="0" algn="l">
              <a:spcBef>
                <a:spcPts val="0"/>
              </a:spcBef>
              <a:spcAft>
                <a:spcPts val="0"/>
              </a:spcAft>
              <a:buSzPts val="1100"/>
              <a:buAutoNum type="arabicParenR"/>
            </a:pPr>
            <a:r>
              <a:rPr lang="nl" u="sng">
                <a:solidFill>
                  <a:schemeClr val="hlink"/>
                </a:solidFill>
                <a:hlinkClick r:id="rId5"/>
              </a:rPr>
              <a:t>http://www.label3.nl/contact.html</a:t>
            </a:r>
            <a:endParaRPr/>
          </a:p>
          <a:p>
            <a:pPr indent="-298450" lvl="0" marL="457200" rtl="0" algn="l">
              <a:spcBef>
                <a:spcPts val="0"/>
              </a:spcBef>
              <a:spcAft>
                <a:spcPts val="0"/>
              </a:spcAft>
              <a:buSzPts val="1100"/>
              <a:buAutoNum type="arabicParenR"/>
            </a:pPr>
            <a:r>
              <a:rPr lang="nl" u="sng">
                <a:solidFill>
                  <a:schemeClr val="hlink"/>
                </a:solidFill>
                <a:hlinkClick r:id="rId6"/>
              </a:rPr>
              <a:t>https://upcycled.nl/over.html</a:t>
            </a:r>
            <a:endParaRPr/>
          </a:p>
          <a:p>
            <a:pPr indent="-298450" lvl="0" marL="457200" rtl="0" algn="l">
              <a:spcBef>
                <a:spcPts val="0"/>
              </a:spcBef>
              <a:spcAft>
                <a:spcPts val="0"/>
              </a:spcAft>
              <a:buSzPts val="1100"/>
              <a:buAutoNum type="arabicParenR"/>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57e41e53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57e41e53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solidFill>
                  <a:schemeClr val="dk1"/>
                </a:solidFill>
              </a:rPr>
              <a:t>Additional Sources (where reusing wood in large quantities is useful)</a:t>
            </a:r>
            <a:endParaRPr>
              <a:solidFill>
                <a:schemeClr val="dk1"/>
              </a:solidFill>
            </a:endParaRPr>
          </a:p>
          <a:p>
            <a:pPr indent="-298450" lvl="0" marL="457200" rtl="0" algn="l">
              <a:spcBef>
                <a:spcPts val="0"/>
              </a:spcBef>
              <a:spcAft>
                <a:spcPts val="0"/>
              </a:spcAft>
              <a:buClr>
                <a:schemeClr val="dk1"/>
              </a:buClr>
              <a:buSzPts val="1100"/>
              <a:buAutoNum type="arabicParenR"/>
            </a:pPr>
            <a:r>
              <a:rPr lang="nl" u="sng">
                <a:solidFill>
                  <a:schemeClr val="accent5"/>
                </a:solidFill>
                <a:hlinkClick r:id="rId2"/>
              </a:rPr>
              <a:t>http://www.vanoudhout.nl/</a:t>
            </a:r>
            <a:endParaRPr>
              <a:solidFill>
                <a:schemeClr val="dk1"/>
              </a:solidFill>
            </a:endParaRPr>
          </a:p>
          <a:p>
            <a:pPr indent="-298450" lvl="0" marL="457200" rtl="0" algn="l">
              <a:spcBef>
                <a:spcPts val="0"/>
              </a:spcBef>
              <a:spcAft>
                <a:spcPts val="0"/>
              </a:spcAft>
              <a:buClr>
                <a:schemeClr val="dk1"/>
              </a:buClr>
              <a:buSzPts val="1100"/>
              <a:buAutoNum type="arabicParenR"/>
            </a:pPr>
            <a:r>
              <a:rPr lang="nl" u="sng">
                <a:solidFill>
                  <a:schemeClr val="accent5"/>
                </a:solidFill>
                <a:hlinkClick r:id="rId3"/>
              </a:rPr>
              <a:t>https://historischhout.nl/</a:t>
            </a:r>
            <a:endParaRPr>
              <a:solidFill>
                <a:schemeClr val="dk1"/>
              </a:solidFill>
            </a:endParaRPr>
          </a:p>
          <a:p>
            <a:pPr indent="-298450" lvl="0" marL="457200" rtl="0" algn="l">
              <a:spcBef>
                <a:spcPts val="0"/>
              </a:spcBef>
              <a:spcAft>
                <a:spcPts val="0"/>
              </a:spcAft>
              <a:buClr>
                <a:schemeClr val="dk1"/>
              </a:buClr>
              <a:buSzPts val="1100"/>
              <a:buAutoNum type="arabicParenR"/>
            </a:pPr>
            <a:r>
              <a:rPr lang="nl" u="sng">
                <a:solidFill>
                  <a:schemeClr val="accent5"/>
                </a:solidFill>
                <a:hlinkClick r:id="rId4"/>
              </a:rPr>
              <a:t>https://oudeplank.nl/</a:t>
            </a:r>
            <a:endParaRPr>
              <a:solidFill>
                <a:schemeClr val="dk1"/>
              </a:solidFill>
            </a:endParaRPr>
          </a:p>
          <a:p>
            <a:pPr indent="-298450" lvl="0" marL="457200" rtl="0" algn="l">
              <a:spcBef>
                <a:spcPts val="0"/>
              </a:spcBef>
              <a:spcAft>
                <a:spcPts val="0"/>
              </a:spcAft>
              <a:buClr>
                <a:schemeClr val="dk1"/>
              </a:buClr>
              <a:buSzPts val="1100"/>
              <a:buAutoNum type="arabicParenR"/>
            </a:pPr>
            <a:r>
              <a:rPr lang="nl" u="sng">
                <a:solidFill>
                  <a:schemeClr val="accent5"/>
                </a:solidFill>
                <a:hlinkClick r:id="rId5"/>
              </a:rPr>
              <a:t>https://www.barnwoodweb.nl/barnwood/</a:t>
            </a:r>
            <a:endParaRPr>
              <a:solidFill>
                <a:schemeClr val="dk1"/>
              </a:solidFill>
            </a:endParaRPr>
          </a:p>
          <a:p>
            <a:pPr indent="-298450" lvl="0" marL="457200" rtl="0" algn="l">
              <a:spcBef>
                <a:spcPts val="0"/>
              </a:spcBef>
              <a:spcAft>
                <a:spcPts val="0"/>
              </a:spcAft>
              <a:buClr>
                <a:schemeClr val="dk1"/>
              </a:buClr>
              <a:buSzPts val="1100"/>
              <a:buAutoNum type="arabicParenR"/>
            </a:pPr>
            <a:r>
              <a:rPr lang="nl" u="sng">
                <a:solidFill>
                  <a:schemeClr val="hlink"/>
                </a:solidFill>
                <a:hlinkClick r:id="rId6"/>
              </a:rPr>
              <a:t>https://frankpouwer.nl/</a:t>
            </a:r>
            <a:r>
              <a:rPr lang="nl">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arenR"/>
            </a:pPr>
            <a:r>
              <a:rPr lang="nl">
                <a:solidFill>
                  <a:schemeClr val="dk1"/>
                </a:solidFill>
              </a:rPr>
              <a:t>Selling of scaffolding wood (common DIY-shops)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580a36e8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580a36e8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a:t>
            </a:r>
            <a:endParaRPr/>
          </a:p>
          <a:p>
            <a:pPr indent="-298450" lvl="0" marL="457200" rtl="0" algn="l">
              <a:spcBef>
                <a:spcPts val="0"/>
              </a:spcBef>
              <a:spcAft>
                <a:spcPts val="0"/>
              </a:spcAft>
              <a:buSzPts val="1100"/>
              <a:buAutoNum type="arabicParenR"/>
            </a:pPr>
            <a:r>
              <a:rPr lang="nl"/>
              <a:t>Michael Spierenburg correspondence</a:t>
            </a:r>
            <a:endParaRPr/>
          </a:p>
          <a:p>
            <a:pPr indent="-298450" lvl="0" marL="457200" rtl="0" algn="l">
              <a:spcBef>
                <a:spcPts val="0"/>
              </a:spcBef>
              <a:spcAft>
                <a:spcPts val="0"/>
              </a:spcAft>
              <a:buClr>
                <a:schemeClr val="dk1"/>
              </a:buClr>
              <a:buSzPts val="1100"/>
              <a:buAutoNum type="arabicParenR"/>
            </a:pPr>
            <a:r>
              <a:rPr lang="nl">
                <a:solidFill>
                  <a:schemeClr val="dk1"/>
                </a:solidFill>
              </a:rPr>
              <a:t>Het Warenhuis Financial administration: Couches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580a36e89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580a36e89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Sources are in Finances 1.</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511cc62f1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511cc62f1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57fe1ef6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57fe1ef6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58d6ebb3ef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58d6ebb3ef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57fe1ef62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57fe1ef62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 </a:t>
            </a:r>
            <a:r>
              <a:rPr lang="nl" u="sng">
                <a:solidFill>
                  <a:schemeClr val="hlink"/>
                </a:solidFill>
                <a:hlinkClick r:id="rId2"/>
              </a:rPr>
              <a:t>http://www.plasticheroes.nl/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5699edffa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699edffa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511cc62f1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511cc62f1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 </a:t>
            </a:r>
            <a:r>
              <a:rPr lang="nl" u="sng">
                <a:solidFill>
                  <a:schemeClr val="hlink"/>
                </a:solidFill>
                <a:hlinkClick r:id="rId2"/>
              </a:rPr>
              <a:t>http://www.plasticheroes.nl/</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580a36e89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580a36e89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8d6ebb3ef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58d6ebb3ef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5699edffa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5699edffa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58d6ebb3ef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58d6ebb3ef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58d6ebb3ef_5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58d6ebb3ef_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58d6ebb3ef_5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58d6ebb3ef_5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64cc46d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64cc46d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56503bf55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56503bf55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64cc46d0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64cc46d0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57e41e536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57e41e536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Sources:</a:t>
            </a:r>
            <a:endParaRPr/>
          </a:p>
          <a:p>
            <a:pPr indent="-298450" lvl="0" marL="457200" rtl="0" algn="l">
              <a:spcBef>
                <a:spcPts val="0"/>
              </a:spcBef>
              <a:spcAft>
                <a:spcPts val="0"/>
              </a:spcAft>
              <a:buSzPts val="1100"/>
              <a:buAutoNum type="arabicParenR"/>
            </a:pPr>
            <a:r>
              <a:rPr lang="nl"/>
              <a:t>Financial Statement 2017, Het Warenhuis, </a:t>
            </a:r>
            <a:r>
              <a:rPr lang="nl" u="sng">
                <a:solidFill>
                  <a:schemeClr val="hlink"/>
                </a:solidFill>
                <a:hlinkClick r:id="rId2"/>
              </a:rPr>
              <a:t>http://www.kringloopwarenhuis.nl/images/pdf/StichtingKringloopbedrijfhetWarenhuisjrk-2017.pdf</a:t>
            </a:r>
            <a:r>
              <a:rPr lang="nl"/>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699edffa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699edffa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Picture showing contents of materials/products found in the mixed waste.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0" y="744575"/>
            <a:ext cx="80742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0" y="2834125"/>
            <a:ext cx="80742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0" y="2150850"/>
            <a:ext cx="80742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77625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32275"/>
            <a:ext cx="77625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Font typeface="Century Gothic"/>
              <a:buChar char="●"/>
              <a:defRPr>
                <a:latin typeface="Century Gothic"/>
                <a:ea typeface="Century Gothic"/>
                <a:cs typeface="Century Gothic"/>
                <a:sym typeface="Century Gothic"/>
              </a:defRPr>
            </a:lvl1pPr>
            <a:lvl2pPr indent="-317500" lvl="1" marL="914400">
              <a:spcBef>
                <a:spcPts val="1600"/>
              </a:spcBef>
              <a:spcAft>
                <a:spcPts val="0"/>
              </a:spcAft>
              <a:buSzPts val="1400"/>
              <a:buFont typeface="Century Gothic"/>
              <a:buChar char="○"/>
              <a:defRPr>
                <a:latin typeface="Century Gothic"/>
                <a:ea typeface="Century Gothic"/>
                <a:cs typeface="Century Gothic"/>
                <a:sym typeface="Century Gothic"/>
              </a:defRPr>
            </a:lvl2pPr>
            <a:lvl3pPr indent="-317500" lvl="2" marL="1371600">
              <a:spcBef>
                <a:spcPts val="1600"/>
              </a:spcBef>
              <a:spcAft>
                <a:spcPts val="0"/>
              </a:spcAft>
              <a:buSzPts val="1400"/>
              <a:buFont typeface="Century Gothic"/>
              <a:buChar char="■"/>
              <a:defRPr>
                <a:latin typeface="Century Gothic"/>
                <a:ea typeface="Century Gothic"/>
                <a:cs typeface="Century Gothic"/>
                <a:sym typeface="Century Gothic"/>
              </a:defRPr>
            </a:lvl3pPr>
            <a:lvl4pPr indent="-317500" lvl="3" marL="1828800">
              <a:spcBef>
                <a:spcPts val="1600"/>
              </a:spcBef>
              <a:spcAft>
                <a:spcPts val="0"/>
              </a:spcAft>
              <a:buSzPts val="1400"/>
              <a:buFont typeface="Century Gothic"/>
              <a:buChar char="●"/>
              <a:defRPr>
                <a:latin typeface="Century Gothic"/>
                <a:ea typeface="Century Gothic"/>
                <a:cs typeface="Century Gothic"/>
                <a:sym typeface="Century Gothic"/>
              </a:defRPr>
            </a:lvl4pPr>
            <a:lvl5pPr indent="-317500" lvl="4" marL="2286000">
              <a:spcBef>
                <a:spcPts val="1600"/>
              </a:spcBef>
              <a:spcAft>
                <a:spcPts val="0"/>
              </a:spcAft>
              <a:buSzPts val="1400"/>
              <a:buFont typeface="Century Gothic"/>
              <a:buChar char="○"/>
              <a:defRPr>
                <a:latin typeface="Century Gothic"/>
                <a:ea typeface="Century Gothic"/>
                <a:cs typeface="Century Gothic"/>
                <a:sym typeface="Century Gothic"/>
              </a:defRPr>
            </a:lvl5pPr>
            <a:lvl6pPr indent="-317500" lvl="5" marL="2743200">
              <a:spcBef>
                <a:spcPts val="1600"/>
              </a:spcBef>
              <a:spcAft>
                <a:spcPts val="0"/>
              </a:spcAft>
              <a:buSzPts val="1400"/>
              <a:buFont typeface="Century Gothic"/>
              <a:buChar char="■"/>
              <a:defRPr>
                <a:latin typeface="Century Gothic"/>
                <a:ea typeface="Century Gothic"/>
                <a:cs typeface="Century Gothic"/>
                <a:sym typeface="Century Gothic"/>
              </a:defRPr>
            </a:lvl6pPr>
            <a:lvl7pPr indent="-317500" lvl="6" marL="3200400">
              <a:spcBef>
                <a:spcPts val="1600"/>
              </a:spcBef>
              <a:spcAft>
                <a:spcPts val="0"/>
              </a:spcAft>
              <a:buSzPts val="1400"/>
              <a:buFont typeface="Century Gothic"/>
              <a:buChar char="●"/>
              <a:defRPr>
                <a:latin typeface="Century Gothic"/>
                <a:ea typeface="Century Gothic"/>
                <a:cs typeface="Century Gothic"/>
                <a:sym typeface="Century Gothic"/>
              </a:defRPr>
            </a:lvl7pPr>
            <a:lvl8pPr indent="-317500" lvl="7" marL="3657600">
              <a:spcBef>
                <a:spcPts val="1600"/>
              </a:spcBef>
              <a:spcAft>
                <a:spcPts val="0"/>
              </a:spcAft>
              <a:buSzPts val="1400"/>
              <a:buFont typeface="Century Gothic"/>
              <a:buChar char="○"/>
              <a:defRPr>
                <a:latin typeface="Century Gothic"/>
                <a:ea typeface="Century Gothic"/>
                <a:cs typeface="Century Gothic"/>
                <a:sym typeface="Century Gothic"/>
              </a:defRPr>
            </a:lvl8pPr>
            <a:lvl9pPr indent="-317500" lvl="8" marL="4114800">
              <a:spcBef>
                <a:spcPts val="1600"/>
              </a:spcBef>
              <a:spcAft>
                <a:spcPts val="1600"/>
              </a:spcAft>
              <a:buSzPts val="1400"/>
              <a:buFont typeface="Century Gothic"/>
              <a:buChar char="■"/>
              <a:defRPr>
                <a:latin typeface="Century Gothic"/>
                <a:ea typeface="Century Gothic"/>
                <a:cs typeface="Century Gothic"/>
                <a:sym typeface="Century Gothic"/>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322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p:nvPr/>
        </p:nvSpPr>
        <p:spPr>
          <a:xfrm>
            <a:off x="8086800" y="-86675"/>
            <a:ext cx="1057200" cy="5230200"/>
          </a:xfrm>
          <a:prstGeom prst="rect">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b="1" sz="1100">
                <a:solidFill>
                  <a:srgbClr val="FFFFFF"/>
                </a:solidFill>
              </a:defRPr>
            </a:lvl1pPr>
            <a:lvl2pPr lvl="1" algn="r">
              <a:buNone/>
              <a:defRPr b="1" sz="1100">
                <a:solidFill>
                  <a:srgbClr val="FFFFFF"/>
                </a:solidFill>
              </a:defRPr>
            </a:lvl2pPr>
            <a:lvl3pPr lvl="2" algn="r">
              <a:buNone/>
              <a:defRPr b="1" sz="1100">
                <a:solidFill>
                  <a:srgbClr val="FFFFFF"/>
                </a:solidFill>
              </a:defRPr>
            </a:lvl3pPr>
            <a:lvl4pPr lvl="3" algn="r">
              <a:buNone/>
              <a:defRPr b="1" sz="1100">
                <a:solidFill>
                  <a:srgbClr val="FFFFFF"/>
                </a:solidFill>
              </a:defRPr>
            </a:lvl4pPr>
            <a:lvl5pPr lvl="4" algn="r">
              <a:buNone/>
              <a:defRPr b="1" sz="1100">
                <a:solidFill>
                  <a:srgbClr val="FFFFFF"/>
                </a:solidFill>
              </a:defRPr>
            </a:lvl5pPr>
            <a:lvl6pPr lvl="5" algn="r">
              <a:buNone/>
              <a:defRPr b="1" sz="1100">
                <a:solidFill>
                  <a:srgbClr val="FFFFFF"/>
                </a:solidFill>
              </a:defRPr>
            </a:lvl6pPr>
            <a:lvl7pPr lvl="6" algn="r">
              <a:buNone/>
              <a:defRPr b="1" sz="1100">
                <a:solidFill>
                  <a:srgbClr val="FFFFFF"/>
                </a:solidFill>
              </a:defRPr>
            </a:lvl7pPr>
            <a:lvl8pPr lvl="7" algn="r">
              <a:buNone/>
              <a:defRPr b="1" sz="1100">
                <a:solidFill>
                  <a:srgbClr val="FFFFFF"/>
                </a:solidFill>
              </a:defRPr>
            </a:lvl8pPr>
            <a:lvl9pPr lvl="8" algn="r">
              <a:buNone/>
              <a:defRPr b="1" sz="1100">
                <a:solidFill>
                  <a:srgbClr val="FFFFFF"/>
                </a:solidFill>
              </a:defRPr>
            </a:lvl9pPr>
          </a:lstStyle>
          <a:p>
            <a:pPr indent="0" lvl="0" marL="0" rtl="0" algn="r">
              <a:spcBef>
                <a:spcPts val="0"/>
              </a:spcBef>
              <a:spcAft>
                <a:spcPts val="0"/>
              </a:spcAft>
              <a:buNone/>
            </a:pPr>
            <a:fld id="{00000000-1234-1234-1234-123412341234}" type="slidenum">
              <a:rPr lang="nl"/>
              <a:t>‹#›</a:t>
            </a:fld>
            <a:endParaRPr/>
          </a:p>
        </p:txBody>
      </p:sp>
      <p:pic>
        <p:nvPicPr>
          <p:cNvPr id="10" name="Google Shape;10;p1"/>
          <p:cNvPicPr preferRelativeResize="0"/>
          <p:nvPr/>
        </p:nvPicPr>
        <p:blipFill>
          <a:blip r:embed="rId1">
            <a:alphaModFix/>
          </a:blip>
          <a:stretch>
            <a:fillRect/>
          </a:stretch>
        </p:blipFill>
        <p:spPr>
          <a:xfrm>
            <a:off x="8086797" y="3589348"/>
            <a:ext cx="1057200" cy="109215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7.jpg"/><Relationship Id="rId5" Type="http://schemas.openxmlformats.org/officeDocument/2006/relationships/image" Target="../media/image25.jp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jpg"/><Relationship Id="rId4" Type="http://schemas.openxmlformats.org/officeDocument/2006/relationships/image" Target="../media/image11.jpg"/><Relationship Id="rId5"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5.jpg"/><Relationship Id="rId4" Type="http://schemas.openxmlformats.org/officeDocument/2006/relationships/image" Target="../media/image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8.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0" y="912075"/>
            <a:ext cx="8079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l">
                <a:solidFill>
                  <a:srgbClr val="000000"/>
                </a:solidFill>
              </a:rPr>
              <a:t>A more circular strategy for ‘Het Warenhuis’</a:t>
            </a:r>
            <a:endParaRPr>
              <a:solidFill>
                <a:srgbClr val="000000"/>
              </a:solidFill>
            </a:endParaRPr>
          </a:p>
        </p:txBody>
      </p:sp>
      <p:sp>
        <p:nvSpPr>
          <p:cNvPr id="57" name="Google Shape;57;p13"/>
          <p:cNvSpPr txBox="1"/>
          <p:nvPr>
            <p:ph idx="1" type="subTitle"/>
          </p:nvPr>
        </p:nvSpPr>
        <p:spPr>
          <a:xfrm>
            <a:off x="167700" y="2964675"/>
            <a:ext cx="7744200" cy="98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nl" sz="1800">
                <a:latin typeface="Century Gothic"/>
                <a:ea typeface="Century Gothic"/>
                <a:cs typeface="Century Gothic"/>
                <a:sym typeface="Century Gothic"/>
              </a:rPr>
              <a:t>I</a:t>
            </a:r>
            <a:r>
              <a:rPr lang="nl" sz="1800">
                <a:latin typeface="Century Gothic"/>
                <a:ea typeface="Century Gothic"/>
                <a:cs typeface="Century Gothic"/>
                <a:sym typeface="Century Gothic"/>
              </a:rPr>
              <a:t>mplementing</a:t>
            </a:r>
            <a:r>
              <a:rPr lang="nl" sz="1800">
                <a:latin typeface="Century Gothic"/>
                <a:ea typeface="Century Gothic"/>
                <a:cs typeface="Century Gothic"/>
                <a:sym typeface="Century Gothic"/>
              </a:rPr>
              <a:t> principles of circular economy: </a:t>
            </a:r>
            <a:r>
              <a:rPr b="1" lang="nl" sz="1800">
                <a:solidFill>
                  <a:srgbClr val="0B5394"/>
                </a:solidFill>
                <a:latin typeface="Century Gothic"/>
                <a:ea typeface="Century Gothic"/>
                <a:cs typeface="Century Gothic"/>
                <a:sym typeface="Century Gothic"/>
              </a:rPr>
              <a:t>Repurpose, </a:t>
            </a:r>
            <a:r>
              <a:rPr b="1" lang="nl" sz="1800">
                <a:solidFill>
                  <a:srgbClr val="0B5394"/>
                </a:solidFill>
                <a:latin typeface="Century Gothic"/>
                <a:ea typeface="Century Gothic"/>
                <a:cs typeface="Century Gothic"/>
                <a:sym typeface="Century Gothic"/>
              </a:rPr>
              <a:t>Recycle</a:t>
            </a:r>
            <a:r>
              <a:rPr lang="nl" sz="1800">
                <a:latin typeface="Century Gothic"/>
                <a:ea typeface="Century Gothic"/>
                <a:cs typeface="Century Gothic"/>
                <a:sym typeface="Century Gothic"/>
              </a:rPr>
              <a:t> &amp;</a:t>
            </a:r>
            <a:r>
              <a:rPr lang="nl" sz="1800">
                <a:latin typeface="Century Gothic"/>
                <a:ea typeface="Century Gothic"/>
                <a:cs typeface="Century Gothic"/>
                <a:sym typeface="Century Gothic"/>
              </a:rPr>
              <a:t> </a:t>
            </a:r>
            <a:r>
              <a:rPr b="1" lang="nl" sz="1800">
                <a:solidFill>
                  <a:srgbClr val="0B5394"/>
                </a:solidFill>
                <a:latin typeface="Century Gothic"/>
                <a:ea typeface="Century Gothic"/>
                <a:cs typeface="Century Gothic"/>
                <a:sym typeface="Century Gothic"/>
              </a:rPr>
              <a:t>Reuse </a:t>
            </a:r>
            <a:r>
              <a:rPr lang="nl" sz="1800">
                <a:latin typeface="Century Gothic"/>
                <a:ea typeface="Century Gothic"/>
                <a:cs typeface="Century Gothic"/>
                <a:sym typeface="Century Gothic"/>
              </a:rPr>
              <a:t>while fostering </a:t>
            </a:r>
            <a:r>
              <a:rPr b="1" lang="nl" sz="1800">
                <a:solidFill>
                  <a:srgbClr val="0B5394"/>
                </a:solidFill>
                <a:latin typeface="Century Gothic"/>
                <a:ea typeface="Century Gothic"/>
                <a:cs typeface="Century Gothic"/>
                <a:sym typeface="Century Gothic"/>
              </a:rPr>
              <a:t>Recognition</a:t>
            </a:r>
            <a:endParaRPr b="1" sz="1800">
              <a:solidFill>
                <a:srgbClr val="0B5394"/>
              </a:solidFill>
              <a:latin typeface="Century Gothic"/>
              <a:ea typeface="Century Gothic"/>
              <a:cs typeface="Century Gothic"/>
              <a:sym typeface="Century Gothic"/>
            </a:endParaRPr>
          </a:p>
        </p:txBody>
      </p:sp>
      <p:sp>
        <p:nvSpPr>
          <p:cNvPr id="58" name="Google Shape;5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2"/>
          <p:cNvPicPr preferRelativeResize="0"/>
          <p:nvPr/>
        </p:nvPicPr>
        <p:blipFill rotWithShape="1">
          <a:blip r:embed="rId3">
            <a:alphaModFix amt="30000"/>
          </a:blip>
          <a:srcRect b="37699" l="68032" r="0" t="27762"/>
          <a:stretch/>
        </p:blipFill>
        <p:spPr>
          <a:xfrm rot="1426376">
            <a:off x="2100784" y="-131444"/>
            <a:ext cx="4556031" cy="5108238"/>
          </a:xfrm>
          <a:prstGeom prst="rect">
            <a:avLst/>
          </a:prstGeom>
          <a:noFill/>
          <a:ln>
            <a:noFill/>
          </a:ln>
        </p:spPr>
      </p:pic>
      <p:sp>
        <p:nvSpPr>
          <p:cNvPr id="136" name="Google Shape;136;p22"/>
          <p:cNvSpPr txBox="1"/>
          <p:nvPr>
            <p:ph type="title"/>
          </p:nvPr>
        </p:nvSpPr>
        <p:spPr>
          <a:xfrm>
            <a:off x="2543975" y="2224850"/>
            <a:ext cx="2571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a:solidFill>
                  <a:srgbClr val="0B5394"/>
                </a:solidFill>
              </a:rPr>
              <a:t>Circular</a:t>
            </a:r>
            <a:r>
              <a:rPr lang="nl">
                <a:solidFill>
                  <a:srgbClr val="000000"/>
                </a:solidFill>
              </a:rPr>
              <a:t> </a:t>
            </a:r>
            <a:endParaRPr>
              <a:solidFill>
                <a:srgbClr val="000000"/>
              </a:solidFill>
            </a:endParaRPr>
          </a:p>
        </p:txBody>
      </p:sp>
      <p:sp>
        <p:nvSpPr>
          <p:cNvPr id="137" name="Google Shape;137;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138" name="Google Shape;138;p22"/>
          <p:cNvSpPr txBox="1"/>
          <p:nvPr/>
        </p:nvSpPr>
        <p:spPr>
          <a:xfrm>
            <a:off x="-106625" y="2269600"/>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600">
                <a:latin typeface="Century Gothic"/>
                <a:ea typeface="Century Gothic"/>
                <a:cs typeface="Century Gothic"/>
                <a:sym typeface="Century Gothic"/>
              </a:rPr>
              <a:t>Applying</a:t>
            </a:r>
            <a:endParaRPr>
              <a:latin typeface="Century Gothic"/>
              <a:ea typeface="Century Gothic"/>
              <a:cs typeface="Century Gothic"/>
              <a:sym typeface="Century Gothic"/>
            </a:endParaRPr>
          </a:p>
        </p:txBody>
      </p:sp>
      <p:sp>
        <p:nvSpPr>
          <p:cNvPr id="139" name="Google Shape;139;p22"/>
          <p:cNvSpPr txBox="1"/>
          <p:nvPr/>
        </p:nvSpPr>
        <p:spPr>
          <a:xfrm>
            <a:off x="5171075" y="2269600"/>
            <a:ext cx="3000000" cy="84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nl" sz="3600">
                <a:latin typeface="Century Gothic"/>
                <a:ea typeface="Century Gothic"/>
                <a:cs typeface="Century Gothic"/>
                <a:sym typeface="Century Gothic"/>
              </a:rPr>
              <a:t>Economy</a:t>
            </a:r>
            <a:endParaRPr>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Google Shape;144;p23"/>
          <p:cNvPicPr preferRelativeResize="0"/>
          <p:nvPr/>
        </p:nvPicPr>
        <p:blipFill rotWithShape="1">
          <a:blip r:embed="rId3">
            <a:alphaModFix/>
          </a:blip>
          <a:srcRect b="0" l="68032" r="0" t="27761"/>
          <a:stretch/>
        </p:blipFill>
        <p:spPr>
          <a:xfrm>
            <a:off x="5465800" y="2173350"/>
            <a:ext cx="1133751" cy="2658750"/>
          </a:xfrm>
          <a:prstGeom prst="rect">
            <a:avLst/>
          </a:prstGeom>
          <a:noFill/>
          <a:ln>
            <a:noFill/>
          </a:ln>
        </p:spPr>
      </p:pic>
      <p:pic>
        <p:nvPicPr>
          <p:cNvPr id="145" name="Google Shape;145;p23"/>
          <p:cNvPicPr preferRelativeResize="0"/>
          <p:nvPr/>
        </p:nvPicPr>
        <p:blipFill rotWithShape="1">
          <a:blip r:embed="rId3">
            <a:alphaModFix/>
          </a:blip>
          <a:srcRect b="0" l="0" r="61288" t="26062"/>
          <a:stretch/>
        </p:blipFill>
        <p:spPr>
          <a:xfrm>
            <a:off x="1193925" y="2292575"/>
            <a:ext cx="1221200" cy="2420299"/>
          </a:xfrm>
          <a:prstGeom prst="rect">
            <a:avLst/>
          </a:prstGeom>
          <a:noFill/>
          <a:ln>
            <a:noFill/>
          </a:ln>
        </p:spPr>
      </p:pic>
      <p:sp>
        <p:nvSpPr>
          <p:cNvPr id="146" name="Google Shape;146;p23"/>
          <p:cNvSpPr txBox="1"/>
          <p:nvPr>
            <p:ph idx="1" type="body"/>
          </p:nvPr>
        </p:nvSpPr>
        <p:spPr>
          <a:xfrm>
            <a:off x="564888" y="876525"/>
            <a:ext cx="3052800" cy="1572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nl" sz="1400">
                <a:solidFill>
                  <a:srgbClr val="0B5394"/>
                </a:solidFill>
              </a:rPr>
              <a:t>L</a:t>
            </a:r>
            <a:r>
              <a:rPr b="1" lang="nl" sz="1400">
                <a:solidFill>
                  <a:srgbClr val="0B5394"/>
                </a:solidFill>
              </a:rPr>
              <a:t>inear Economic Model</a:t>
            </a:r>
            <a:r>
              <a:rPr lang="nl" sz="1400">
                <a:solidFill>
                  <a:srgbClr val="0B5394"/>
                </a:solidFill>
              </a:rPr>
              <a:t>: </a:t>
            </a:r>
            <a:br>
              <a:rPr lang="nl" sz="1400">
                <a:solidFill>
                  <a:srgbClr val="434343"/>
                </a:solidFill>
              </a:rPr>
            </a:br>
            <a:r>
              <a:rPr lang="nl" sz="1400">
                <a:solidFill>
                  <a:srgbClr val="434343"/>
                </a:solidFill>
              </a:rPr>
              <a:t>C</a:t>
            </a:r>
            <a:r>
              <a:rPr lang="nl" sz="1400">
                <a:solidFill>
                  <a:srgbClr val="434343"/>
                </a:solidFill>
              </a:rPr>
              <a:t>an be defined as a “</a:t>
            </a:r>
            <a:r>
              <a:rPr i="1" lang="nl" sz="1400">
                <a:solidFill>
                  <a:srgbClr val="434343"/>
                </a:solidFill>
              </a:rPr>
              <a:t>take, make and dispose</a:t>
            </a:r>
            <a:r>
              <a:rPr lang="nl" sz="1400">
                <a:solidFill>
                  <a:srgbClr val="434343"/>
                </a:solidFill>
              </a:rPr>
              <a:t>” approach, where the environment is seen as a waste reservoir </a:t>
            </a:r>
            <a:r>
              <a:rPr lang="nl" sz="1000">
                <a:solidFill>
                  <a:srgbClr val="6FA8DC"/>
                </a:solidFill>
              </a:rPr>
              <a:t>(Su et al., 2013)</a:t>
            </a:r>
            <a:br>
              <a:rPr lang="nl" sz="1400">
                <a:solidFill>
                  <a:srgbClr val="6FA8DC"/>
                </a:solidFill>
              </a:rPr>
            </a:br>
            <a:br>
              <a:rPr lang="nl" sz="1400">
                <a:solidFill>
                  <a:srgbClr val="434343"/>
                </a:solidFill>
              </a:rPr>
            </a:br>
            <a:endParaRPr sz="1400"/>
          </a:p>
          <a:p>
            <a:pPr indent="0" lvl="0" marL="0" rtl="0" algn="l">
              <a:spcBef>
                <a:spcPts val="1600"/>
              </a:spcBef>
              <a:spcAft>
                <a:spcPts val="1600"/>
              </a:spcAft>
              <a:buNone/>
            </a:pPr>
            <a:r>
              <a:t/>
            </a:r>
            <a:endParaRPr/>
          </a:p>
        </p:txBody>
      </p:sp>
      <p:sp>
        <p:nvSpPr>
          <p:cNvPr id="147" name="Google Shape;14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148" name="Google Shape;148;p23"/>
          <p:cNvSpPr txBox="1"/>
          <p:nvPr/>
        </p:nvSpPr>
        <p:spPr>
          <a:xfrm>
            <a:off x="4211375" y="876525"/>
            <a:ext cx="3642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nl">
                <a:solidFill>
                  <a:srgbClr val="0B5394"/>
                </a:solidFill>
                <a:latin typeface="Century Gothic"/>
                <a:ea typeface="Century Gothic"/>
                <a:cs typeface="Century Gothic"/>
                <a:sym typeface="Century Gothic"/>
              </a:rPr>
              <a:t>Circular Economy:</a:t>
            </a:r>
            <a:br>
              <a:rPr lang="nl">
                <a:solidFill>
                  <a:schemeClr val="dk2"/>
                </a:solidFill>
                <a:latin typeface="Century Gothic"/>
                <a:ea typeface="Century Gothic"/>
                <a:cs typeface="Century Gothic"/>
                <a:sym typeface="Century Gothic"/>
              </a:rPr>
            </a:br>
            <a:r>
              <a:rPr lang="nl">
                <a:solidFill>
                  <a:schemeClr val="dk2"/>
                </a:solidFill>
                <a:latin typeface="Century Gothic"/>
                <a:ea typeface="Century Gothic"/>
                <a:cs typeface="Century Gothic"/>
                <a:sym typeface="Century Gothic"/>
              </a:rPr>
              <a:t>Prioritizes the conservation of natural resources and reusability of materials and/or products </a:t>
            </a:r>
            <a:r>
              <a:rPr lang="nl" sz="1000">
                <a:solidFill>
                  <a:srgbClr val="6FA8DC"/>
                </a:solidFill>
                <a:latin typeface="Century Gothic"/>
                <a:ea typeface="Century Gothic"/>
                <a:cs typeface="Century Gothic"/>
                <a:sym typeface="Century Gothic"/>
              </a:rPr>
              <a:t>(</a:t>
            </a:r>
            <a:r>
              <a:rPr i="1" lang="nl" sz="1000">
                <a:solidFill>
                  <a:srgbClr val="6FA8DC"/>
                </a:solidFill>
                <a:latin typeface="Century Gothic"/>
                <a:ea typeface="Century Gothic"/>
                <a:cs typeface="Century Gothic"/>
                <a:sym typeface="Century Gothic"/>
              </a:rPr>
              <a:t>Circular Academy, 2016, para. 4; </a:t>
            </a:r>
            <a:r>
              <a:rPr lang="nl" sz="1000">
                <a:solidFill>
                  <a:srgbClr val="6FA8DC"/>
                </a:solidFill>
                <a:latin typeface="Century Gothic"/>
                <a:ea typeface="Century Gothic"/>
                <a:cs typeface="Century Gothic"/>
                <a:sym typeface="Century Gothic"/>
              </a:rPr>
              <a:t>Dupont-Iglis, 2015)</a:t>
            </a:r>
            <a:endParaRPr sz="1000">
              <a:solidFill>
                <a:srgbClr val="6FA8DC"/>
              </a:solidFill>
              <a:latin typeface="Century Gothic"/>
              <a:ea typeface="Century Gothic"/>
              <a:cs typeface="Century Gothic"/>
              <a:sym typeface="Century Gothic"/>
            </a:endParaRPr>
          </a:p>
        </p:txBody>
      </p:sp>
      <p:pic>
        <p:nvPicPr>
          <p:cNvPr id="149" name="Google Shape;149;p23"/>
          <p:cNvPicPr preferRelativeResize="0"/>
          <p:nvPr/>
        </p:nvPicPr>
        <p:blipFill rotWithShape="1">
          <a:blip r:embed="rId3">
            <a:alphaModFix/>
          </a:blip>
          <a:srcRect b="74993" l="6452" r="66861" t="15576"/>
          <a:stretch/>
        </p:blipFill>
        <p:spPr>
          <a:xfrm>
            <a:off x="1439112" y="4533325"/>
            <a:ext cx="841824" cy="308700"/>
          </a:xfrm>
          <a:prstGeom prst="rect">
            <a:avLst/>
          </a:prstGeom>
          <a:noFill/>
          <a:ln>
            <a:noFill/>
          </a:ln>
        </p:spPr>
      </p:pic>
      <p:pic>
        <p:nvPicPr>
          <p:cNvPr id="150" name="Google Shape;150;p23"/>
          <p:cNvPicPr preferRelativeResize="0"/>
          <p:nvPr/>
        </p:nvPicPr>
        <p:blipFill rotWithShape="1">
          <a:blip r:embed="rId3">
            <a:alphaModFix/>
          </a:blip>
          <a:srcRect b="74993" l="73314" r="9291" t="15576"/>
          <a:stretch/>
        </p:blipFill>
        <p:spPr>
          <a:xfrm>
            <a:off x="5712075" y="4622425"/>
            <a:ext cx="548700" cy="308700"/>
          </a:xfrm>
          <a:prstGeom prst="rect">
            <a:avLst/>
          </a:prstGeom>
          <a:noFill/>
          <a:ln>
            <a:noFill/>
          </a:ln>
        </p:spPr>
      </p:pic>
      <p:cxnSp>
        <p:nvCxnSpPr>
          <p:cNvPr id="151" name="Google Shape;151;p23"/>
          <p:cNvCxnSpPr/>
          <p:nvPr/>
        </p:nvCxnSpPr>
        <p:spPr>
          <a:xfrm>
            <a:off x="3737350" y="-32400"/>
            <a:ext cx="9300" cy="5208300"/>
          </a:xfrm>
          <a:prstGeom prst="straightConnector1">
            <a:avLst/>
          </a:prstGeom>
          <a:noFill/>
          <a:ln cap="flat" cmpd="sng" w="28575">
            <a:solidFill>
              <a:srgbClr val="0B5394"/>
            </a:solidFill>
            <a:prstDash val="dash"/>
            <a:round/>
            <a:headEnd len="med" w="med" type="none"/>
            <a:tailEnd len="med" w="med" type="none"/>
          </a:ln>
        </p:spPr>
      </p:cxnSp>
      <p:sp>
        <p:nvSpPr>
          <p:cNvPr id="152" name="Google Shape;152;p23"/>
          <p:cNvSpPr txBox="1"/>
          <p:nvPr>
            <p:ph type="title"/>
          </p:nvPr>
        </p:nvSpPr>
        <p:spPr>
          <a:xfrm>
            <a:off x="2240250" y="102725"/>
            <a:ext cx="39471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nl">
                <a:solidFill>
                  <a:srgbClr val="000000"/>
                </a:solidFill>
              </a:rPr>
              <a:t>Circular, not Linear</a:t>
            </a:r>
            <a:endParaRPr>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311700" y="143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rgbClr val="000000"/>
                </a:solidFill>
              </a:rPr>
              <a:t>Butterfly Diagram</a:t>
            </a:r>
            <a:endParaRPr>
              <a:solidFill>
                <a:srgbClr val="000000"/>
              </a:solidFill>
            </a:endParaRPr>
          </a:p>
        </p:txBody>
      </p:sp>
      <p:sp>
        <p:nvSpPr>
          <p:cNvPr id="158" name="Google Shape;158;p24"/>
          <p:cNvSpPr txBox="1"/>
          <p:nvPr>
            <p:ph idx="1" type="body"/>
          </p:nvPr>
        </p:nvSpPr>
        <p:spPr>
          <a:xfrm>
            <a:off x="181900" y="715725"/>
            <a:ext cx="3624600" cy="414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400">
                <a:solidFill>
                  <a:srgbClr val="595959"/>
                </a:solidFill>
              </a:rPr>
              <a:t>CE → a regenerative system that </a:t>
            </a:r>
            <a:r>
              <a:rPr i="1" lang="nl" sz="1400">
                <a:solidFill>
                  <a:srgbClr val="595959"/>
                </a:solidFill>
              </a:rPr>
              <a:t>aims</a:t>
            </a:r>
            <a:r>
              <a:rPr lang="nl" sz="1400">
                <a:solidFill>
                  <a:srgbClr val="595959"/>
                </a:solidFill>
              </a:rPr>
              <a:t>...</a:t>
            </a:r>
            <a:endParaRPr sz="1400">
              <a:solidFill>
                <a:srgbClr val="595959"/>
              </a:solidFill>
            </a:endParaRPr>
          </a:p>
          <a:p>
            <a:pPr indent="-317500" lvl="0" marL="457200" rtl="0" algn="l">
              <a:spcBef>
                <a:spcPts val="1600"/>
              </a:spcBef>
              <a:spcAft>
                <a:spcPts val="0"/>
              </a:spcAft>
              <a:buClr>
                <a:srgbClr val="595959"/>
              </a:buClr>
              <a:buSzPts val="1400"/>
              <a:buChar char="●"/>
            </a:pPr>
            <a:r>
              <a:rPr lang="nl" sz="1400">
                <a:solidFill>
                  <a:srgbClr val="595959"/>
                </a:solidFill>
              </a:rPr>
              <a:t>To positively maximize the economic, environmental and social development </a:t>
            </a:r>
            <a:r>
              <a:rPr lang="nl" sz="1000">
                <a:solidFill>
                  <a:srgbClr val="0B5394"/>
                </a:solidFill>
              </a:rPr>
              <a:t>(</a:t>
            </a:r>
            <a:r>
              <a:rPr i="1" lang="nl" sz="1000">
                <a:solidFill>
                  <a:srgbClr val="0B5394"/>
                </a:solidFill>
              </a:rPr>
              <a:t>Circular Academy, 2016, para. 4; </a:t>
            </a:r>
            <a:r>
              <a:rPr lang="nl" sz="1000">
                <a:solidFill>
                  <a:srgbClr val="0B5394"/>
                </a:solidFill>
              </a:rPr>
              <a:t>Dupont-Iglis, 2015)</a:t>
            </a:r>
            <a:br>
              <a:rPr lang="nl" sz="1000">
                <a:solidFill>
                  <a:srgbClr val="0B5394"/>
                </a:solidFill>
              </a:rPr>
            </a:br>
            <a:endParaRPr sz="1000">
              <a:solidFill>
                <a:srgbClr val="0B5394"/>
              </a:solidFill>
            </a:endParaRPr>
          </a:p>
          <a:p>
            <a:pPr indent="-317500" lvl="0" marL="457200" rtl="0" algn="l">
              <a:spcBef>
                <a:spcPts val="0"/>
              </a:spcBef>
              <a:spcAft>
                <a:spcPts val="0"/>
              </a:spcAft>
              <a:buClr>
                <a:srgbClr val="595959"/>
              </a:buClr>
              <a:buSzPts val="1400"/>
              <a:buChar char="●"/>
            </a:pPr>
            <a:r>
              <a:rPr lang="nl" sz="1400">
                <a:solidFill>
                  <a:srgbClr val="595959"/>
                </a:solidFill>
              </a:rPr>
              <a:t>To significantly reduce resource and energy waste (among others) by slowing down, narrowing and, if possible, closing the material loops </a:t>
            </a:r>
            <a:r>
              <a:rPr lang="nl" sz="1000">
                <a:solidFill>
                  <a:srgbClr val="0B5394"/>
                </a:solidFill>
              </a:rPr>
              <a:t>(Geissdoerfer et al., 2017, 579).</a:t>
            </a:r>
            <a:endParaRPr sz="1000">
              <a:solidFill>
                <a:srgbClr val="0B5394"/>
              </a:solidFill>
            </a:endParaRPr>
          </a:p>
          <a:p>
            <a:pPr indent="0" lvl="0" marL="0" rtl="0" algn="l">
              <a:spcBef>
                <a:spcPts val="1600"/>
              </a:spcBef>
              <a:spcAft>
                <a:spcPts val="1600"/>
              </a:spcAft>
              <a:buNone/>
            </a:pPr>
            <a:r>
              <a:rPr b="1" lang="nl" sz="1400">
                <a:solidFill>
                  <a:srgbClr val="595959"/>
                </a:solidFill>
              </a:rPr>
              <a:t>Het Warenhuis’ project</a:t>
            </a:r>
            <a:r>
              <a:rPr lang="nl" sz="1400">
                <a:solidFill>
                  <a:srgbClr val="595959"/>
                </a:solidFill>
              </a:rPr>
              <a:t> is focused mainly on the ‘technical’ cycle. Narrowing material loops and thus, </a:t>
            </a:r>
            <a:r>
              <a:rPr lang="nl" sz="1400"/>
              <a:t>prolonging material/product life cycle (stock management)</a:t>
            </a:r>
            <a:endParaRPr sz="1400">
              <a:solidFill>
                <a:srgbClr val="595959"/>
              </a:solidFill>
            </a:endParaRPr>
          </a:p>
        </p:txBody>
      </p:sp>
      <p:sp>
        <p:nvSpPr>
          <p:cNvPr id="159" name="Google Shape;15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pic>
        <p:nvPicPr>
          <p:cNvPr id="160" name="Google Shape;160;p24"/>
          <p:cNvPicPr preferRelativeResize="0"/>
          <p:nvPr/>
        </p:nvPicPr>
        <p:blipFill>
          <a:blip r:embed="rId3">
            <a:alphaModFix/>
          </a:blip>
          <a:stretch>
            <a:fillRect/>
          </a:stretch>
        </p:blipFill>
        <p:spPr>
          <a:xfrm>
            <a:off x="3806500" y="888200"/>
            <a:ext cx="4209000" cy="35226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0" y="0"/>
            <a:ext cx="80742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a:solidFill>
                  <a:srgbClr val="000000"/>
                </a:solidFill>
              </a:rPr>
              <a:t>Our Strategic Advice (</a:t>
            </a:r>
            <a:r>
              <a:rPr b="1" lang="nl">
                <a:solidFill>
                  <a:srgbClr val="0B5394"/>
                </a:solidFill>
              </a:rPr>
              <a:t>4</a:t>
            </a:r>
            <a:r>
              <a:rPr b="1" lang="nl">
                <a:solidFill>
                  <a:srgbClr val="0B5394"/>
                </a:solidFill>
              </a:rPr>
              <a:t>Rs</a:t>
            </a:r>
            <a:r>
              <a:rPr lang="nl">
                <a:solidFill>
                  <a:srgbClr val="000000"/>
                </a:solidFill>
              </a:rPr>
              <a:t>)</a:t>
            </a:r>
            <a:endParaRPr>
              <a:solidFill>
                <a:srgbClr val="000000"/>
              </a:solidFill>
            </a:endParaRPr>
          </a:p>
        </p:txBody>
      </p:sp>
      <p:sp>
        <p:nvSpPr>
          <p:cNvPr id="166" name="Google Shape;166;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167" name="Google Shape;167;p25"/>
          <p:cNvSpPr txBox="1"/>
          <p:nvPr/>
        </p:nvSpPr>
        <p:spPr>
          <a:xfrm>
            <a:off x="175750" y="1071750"/>
            <a:ext cx="4626900" cy="3000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434343"/>
              </a:buClr>
              <a:buSzPts val="1400"/>
              <a:buChar char="●"/>
            </a:pPr>
            <a:r>
              <a:rPr lang="nl">
                <a:solidFill>
                  <a:srgbClr val="434343"/>
                </a:solidFill>
                <a:latin typeface="Century Gothic"/>
                <a:ea typeface="Century Gothic"/>
                <a:cs typeface="Century Gothic"/>
                <a:sym typeface="Century Gothic"/>
              </a:rPr>
              <a:t>R-hierarchies allow significant resource retention over multiple product life cycles </a:t>
            </a:r>
            <a:br>
              <a:rPr lang="nl">
                <a:solidFill>
                  <a:srgbClr val="434343"/>
                </a:solidFill>
                <a:latin typeface="Century Gothic"/>
                <a:ea typeface="Century Gothic"/>
                <a:cs typeface="Century Gothic"/>
                <a:sym typeface="Century Gothic"/>
              </a:rPr>
            </a:br>
            <a:r>
              <a:rPr lang="nl">
                <a:solidFill>
                  <a:srgbClr val="434343"/>
                </a:solidFill>
                <a:latin typeface="Century Gothic"/>
                <a:ea typeface="Century Gothic"/>
                <a:cs typeface="Century Gothic"/>
                <a:sym typeface="Century Gothic"/>
              </a:rPr>
              <a:t>(e.g. </a:t>
            </a:r>
            <a:r>
              <a:rPr b="1" lang="nl">
                <a:solidFill>
                  <a:srgbClr val="434343"/>
                </a:solidFill>
                <a:latin typeface="Century Gothic"/>
                <a:ea typeface="Century Gothic"/>
                <a:cs typeface="Century Gothic"/>
                <a:sym typeface="Century Gothic"/>
              </a:rPr>
              <a:t>r</a:t>
            </a:r>
            <a:r>
              <a:rPr lang="nl">
                <a:solidFill>
                  <a:srgbClr val="434343"/>
                </a:solidFill>
                <a:latin typeface="Century Gothic"/>
                <a:ea typeface="Century Gothic"/>
                <a:cs typeface="Century Gothic"/>
                <a:sym typeface="Century Gothic"/>
              </a:rPr>
              <a:t>ecycle,</a:t>
            </a:r>
            <a:r>
              <a:rPr b="1" lang="nl">
                <a:solidFill>
                  <a:srgbClr val="434343"/>
                </a:solidFill>
                <a:latin typeface="Century Gothic"/>
                <a:ea typeface="Century Gothic"/>
                <a:cs typeface="Century Gothic"/>
                <a:sym typeface="Century Gothic"/>
              </a:rPr>
              <a:t> r</a:t>
            </a:r>
            <a:r>
              <a:rPr lang="nl">
                <a:solidFill>
                  <a:srgbClr val="434343"/>
                </a:solidFill>
                <a:latin typeface="Century Gothic"/>
                <a:ea typeface="Century Gothic"/>
                <a:cs typeface="Century Gothic"/>
                <a:sym typeface="Century Gothic"/>
              </a:rPr>
              <a:t>edesign, </a:t>
            </a:r>
            <a:r>
              <a:rPr b="1" lang="nl">
                <a:solidFill>
                  <a:srgbClr val="434343"/>
                </a:solidFill>
                <a:latin typeface="Century Gothic"/>
                <a:ea typeface="Century Gothic"/>
                <a:cs typeface="Century Gothic"/>
                <a:sym typeface="Century Gothic"/>
              </a:rPr>
              <a:t>r</a:t>
            </a:r>
            <a:r>
              <a:rPr lang="nl">
                <a:solidFill>
                  <a:srgbClr val="434343"/>
                </a:solidFill>
                <a:latin typeface="Century Gothic"/>
                <a:ea typeface="Century Gothic"/>
                <a:cs typeface="Century Gothic"/>
                <a:sym typeface="Century Gothic"/>
              </a:rPr>
              <a:t>efurbish, </a:t>
            </a:r>
            <a:r>
              <a:rPr b="1" lang="nl">
                <a:solidFill>
                  <a:srgbClr val="434343"/>
                </a:solidFill>
                <a:latin typeface="Century Gothic"/>
                <a:ea typeface="Century Gothic"/>
                <a:cs typeface="Century Gothic"/>
                <a:sym typeface="Century Gothic"/>
              </a:rPr>
              <a:t>r</a:t>
            </a:r>
            <a:r>
              <a:rPr lang="nl">
                <a:solidFill>
                  <a:srgbClr val="434343"/>
                </a:solidFill>
                <a:latin typeface="Century Gothic"/>
                <a:ea typeface="Century Gothic"/>
                <a:cs typeface="Century Gothic"/>
                <a:sym typeface="Century Gothic"/>
              </a:rPr>
              <a:t>epair, etc.)</a:t>
            </a:r>
            <a:br>
              <a:rPr lang="nl">
                <a:solidFill>
                  <a:srgbClr val="434343"/>
                </a:solidFill>
                <a:latin typeface="Century Gothic"/>
                <a:ea typeface="Century Gothic"/>
                <a:cs typeface="Century Gothic"/>
                <a:sym typeface="Century Gothic"/>
              </a:rPr>
            </a:br>
            <a:endParaRPr>
              <a:solidFill>
                <a:srgbClr val="666666"/>
              </a:solidFill>
              <a:highlight>
                <a:srgbClr val="FFFFFF"/>
              </a:highlight>
              <a:latin typeface="Century Gothic"/>
              <a:ea typeface="Century Gothic"/>
              <a:cs typeface="Century Gothic"/>
              <a:sym typeface="Century Gothic"/>
            </a:endParaRPr>
          </a:p>
          <a:p>
            <a:pPr indent="-317500" lvl="0" marL="457200" rtl="0" algn="l">
              <a:lnSpc>
                <a:spcPct val="115000"/>
              </a:lnSpc>
              <a:spcBef>
                <a:spcPts val="0"/>
              </a:spcBef>
              <a:spcAft>
                <a:spcPts val="0"/>
              </a:spcAft>
              <a:buSzPts val="1400"/>
              <a:buFont typeface="Century Gothic"/>
              <a:buChar char="●"/>
            </a:pPr>
            <a:r>
              <a:rPr lang="nl">
                <a:solidFill>
                  <a:srgbClr val="666666"/>
                </a:solidFill>
                <a:highlight>
                  <a:srgbClr val="FFFFFF"/>
                </a:highlight>
                <a:latin typeface="Century Gothic"/>
                <a:ea typeface="Century Gothic"/>
                <a:cs typeface="Century Gothic"/>
                <a:sym typeface="Century Gothic"/>
              </a:rPr>
              <a:t>For our advice we decided to implement, in terms of material and products, their:</a:t>
            </a:r>
            <a:endParaRPr>
              <a:solidFill>
                <a:srgbClr val="666666"/>
              </a:solidFill>
              <a:highlight>
                <a:srgbClr val="FFFFFF"/>
              </a:highlight>
              <a:latin typeface="Century Gothic"/>
              <a:ea typeface="Century Gothic"/>
              <a:cs typeface="Century Gothic"/>
              <a:sym typeface="Century Gothic"/>
            </a:endParaRPr>
          </a:p>
          <a:p>
            <a:pPr indent="-317500" lvl="1" marL="914400" rtl="0" algn="l">
              <a:lnSpc>
                <a:spcPct val="115000"/>
              </a:lnSpc>
              <a:spcBef>
                <a:spcPts val="0"/>
              </a:spcBef>
              <a:spcAft>
                <a:spcPts val="0"/>
              </a:spcAft>
              <a:buSzPts val="1400"/>
              <a:buChar char="○"/>
            </a:pPr>
            <a:r>
              <a:rPr b="1" lang="nl">
                <a:solidFill>
                  <a:srgbClr val="0B5394"/>
                </a:solidFill>
                <a:highlight>
                  <a:srgbClr val="FFFFFF"/>
                </a:highlight>
                <a:latin typeface="Century Gothic"/>
                <a:ea typeface="Century Gothic"/>
                <a:cs typeface="Century Gothic"/>
                <a:sym typeface="Century Gothic"/>
              </a:rPr>
              <a:t>Recycling</a:t>
            </a:r>
            <a:r>
              <a:rPr lang="nl">
                <a:solidFill>
                  <a:srgbClr val="666666"/>
                </a:solidFill>
                <a:highlight>
                  <a:srgbClr val="FFFFFF"/>
                </a:highlight>
                <a:latin typeface="Century Gothic"/>
                <a:ea typeface="Century Gothic"/>
                <a:cs typeface="Century Gothic"/>
                <a:sym typeface="Century Gothic"/>
              </a:rPr>
              <a:t> (most applied measure of CE)</a:t>
            </a:r>
            <a:endParaRPr>
              <a:solidFill>
                <a:srgbClr val="666666"/>
              </a:solidFill>
              <a:highlight>
                <a:srgbClr val="FFFFFF"/>
              </a:highlight>
              <a:latin typeface="Century Gothic"/>
              <a:ea typeface="Century Gothic"/>
              <a:cs typeface="Century Gothic"/>
              <a:sym typeface="Century Gothic"/>
            </a:endParaRPr>
          </a:p>
          <a:p>
            <a:pPr indent="-317500" lvl="1" marL="914400" rtl="0" algn="l">
              <a:lnSpc>
                <a:spcPct val="115000"/>
              </a:lnSpc>
              <a:spcBef>
                <a:spcPts val="0"/>
              </a:spcBef>
              <a:spcAft>
                <a:spcPts val="0"/>
              </a:spcAft>
              <a:buClr>
                <a:srgbClr val="0B5394"/>
              </a:buClr>
              <a:buSzPts val="1400"/>
              <a:buFont typeface="Century Gothic"/>
              <a:buChar char="○"/>
            </a:pPr>
            <a:r>
              <a:rPr b="1" lang="nl">
                <a:solidFill>
                  <a:srgbClr val="0B5394"/>
                </a:solidFill>
                <a:highlight>
                  <a:srgbClr val="FFFFFF"/>
                </a:highlight>
                <a:latin typeface="Century Gothic"/>
                <a:ea typeface="Century Gothic"/>
                <a:cs typeface="Century Gothic"/>
                <a:sym typeface="Century Gothic"/>
              </a:rPr>
              <a:t>Reusage </a:t>
            </a:r>
            <a:endParaRPr b="1">
              <a:solidFill>
                <a:srgbClr val="0B5394"/>
              </a:solidFill>
              <a:highlight>
                <a:srgbClr val="FFFFFF"/>
              </a:highlight>
              <a:latin typeface="Century Gothic"/>
              <a:ea typeface="Century Gothic"/>
              <a:cs typeface="Century Gothic"/>
              <a:sym typeface="Century Gothic"/>
            </a:endParaRPr>
          </a:p>
          <a:p>
            <a:pPr indent="-317500" lvl="1" marL="914400" rtl="0" algn="l">
              <a:lnSpc>
                <a:spcPct val="115000"/>
              </a:lnSpc>
              <a:spcBef>
                <a:spcPts val="0"/>
              </a:spcBef>
              <a:spcAft>
                <a:spcPts val="0"/>
              </a:spcAft>
              <a:buClr>
                <a:srgbClr val="0B5394"/>
              </a:buClr>
              <a:buSzPts val="1400"/>
              <a:buFont typeface="Century Gothic"/>
              <a:buChar char="○"/>
            </a:pPr>
            <a:r>
              <a:rPr b="1" lang="nl">
                <a:solidFill>
                  <a:srgbClr val="0B5394"/>
                </a:solidFill>
                <a:highlight>
                  <a:srgbClr val="FFFFFF"/>
                </a:highlight>
                <a:latin typeface="Century Gothic"/>
                <a:ea typeface="Century Gothic"/>
                <a:cs typeface="Century Gothic"/>
                <a:sym typeface="Century Gothic"/>
              </a:rPr>
              <a:t>Repurpose</a:t>
            </a:r>
            <a:endParaRPr b="1">
              <a:solidFill>
                <a:srgbClr val="0B5394"/>
              </a:solidFill>
              <a:highlight>
                <a:srgbClr val="FFFFFF"/>
              </a:highlight>
              <a:latin typeface="Century Gothic"/>
              <a:ea typeface="Century Gothic"/>
              <a:cs typeface="Century Gothic"/>
              <a:sym typeface="Century Gothic"/>
            </a:endParaRPr>
          </a:p>
          <a:p>
            <a:pPr indent="-317500" lvl="1" marL="914400" rtl="0" algn="l">
              <a:lnSpc>
                <a:spcPct val="115000"/>
              </a:lnSpc>
              <a:spcBef>
                <a:spcPts val="0"/>
              </a:spcBef>
              <a:spcAft>
                <a:spcPts val="0"/>
              </a:spcAft>
              <a:buClr>
                <a:srgbClr val="0B5394"/>
              </a:buClr>
              <a:buSzPts val="1400"/>
              <a:buFont typeface="Century Gothic"/>
              <a:buChar char="○"/>
            </a:pPr>
            <a:r>
              <a:rPr b="1" lang="nl">
                <a:solidFill>
                  <a:srgbClr val="0B5394"/>
                </a:solidFill>
                <a:highlight>
                  <a:srgbClr val="FFFFFF"/>
                </a:highlight>
                <a:latin typeface="Century Gothic"/>
                <a:ea typeface="Century Gothic"/>
                <a:cs typeface="Century Gothic"/>
                <a:sym typeface="Century Gothic"/>
              </a:rPr>
              <a:t>Recognition, </a:t>
            </a:r>
            <a:r>
              <a:rPr lang="nl">
                <a:solidFill>
                  <a:srgbClr val="666666"/>
                </a:solidFill>
                <a:highlight>
                  <a:srgbClr val="FFFFFF"/>
                </a:highlight>
                <a:latin typeface="Century Gothic"/>
                <a:ea typeface="Century Gothic"/>
                <a:cs typeface="Century Gothic"/>
                <a:sym typeface="Century Gothic"/>
              </a:rPr>
              <a:t>as a non traditional R in CE</a:t>
            </a:r>
            <a:endParaRPr>
              <a:solidFill>
                <a:srgbClr val="666666"/>
              </a:solidFill>
              <a:highlight>
                <a:srgbClr val="FFFFFF"/>
              </a:highlight>
              <a:latin typeface="Century Gothic"/>
              <a:ea typeface="Century Gothic"/>
              <a:cs typeface="Century Gothic"/>
              <a:sym typeface="Century Gothic"/>
            </a:endParaRPr>
          </a:p>
          <a:p>
            <a:pPr indent="0" lvl="0" marL="0" rtl="0" algn="l">
              <a:lnSpc>
                <a:spcPct val="115000"/>
              </a:lnSpc>
              <a:spcBef>
                <a:spcPts val="1600"/>
              </a:spcBef>
              <a:spcAft>
                <a:spcPts val="0"/>
              </a:spcAft>
              <a:buNone/>
            </a:pPr>
            <a:r>
              <a:rPr lang="nl">
                <a:solidFill>
                  <a:srgbClr val="666666"/>
                </a:solidFill>
                <a:highlight>
                  <a:srgbClr val="FFFFFF"/>
                </a:highlight>
                <a:latin typeface="Century Gothic"/>
                <a:ea typeface="Century Gothic"/>
                <a:cs typeface="Century Gothic"/>
                <a:sym typeface="Century Gothic"/>
              </a:rPr>
              <a:t>… striving for a more complete application of the CE in het Warenhuis.</a:t>
            </a:r>
            <a:br>
              <a:rPr lang="nl">
                <a:solidFill>
                  <a:srgbClr val="666666"/>
                </a:solidFill>
                <a:highlight>
                  <a:srgbClr val="FFFFFF"/>
                </a:highlight>
              </a:rPr>
            </a:br>
            <a:r>
              <a:rPr i="1" lang="nl" sz="1000">
                <a:solidFill>
                  <a:srgbClr val="6FA8DC"/>
                </a:solidFill>
                <a:highlight>
                  <a:srgbClr val="FFFFFF"/>
                </a:highlight>
              </a:rPr>
              <a:t>(Reike, Vermeulen, and Witjes, 2018) </a:t>
            </a:r>
            <a:endParaRPr>
              <a:solidFill>
                <a:srgbClr val="6FA8DC"/>
              </a:solidFill>
              <a:highlight>
                <a:srgbClr val="FFFFFF"/>
              </a:highlight>
            </a:endParaRPr>
          </a:p>
          <a:p>
            <a:pPr indent="0" lvl="0" marL="0" rtl="0" algn="l">
              <a:lnSpc>
                <a:spcPct val="115000"/>
              </a:lnSpc>
              <a:spcBef>
                <a:spcPts val="1600"/>
              </a:spcBef>
              <a:spcAft>
                <a:spcPts val="0"/>
              </a:spcAft>
              <a:buNone/>
            </a:pPr>
            <a:r>
              <a:t/>
            </a:r>
            <a:endParaRPr>
              <a:solidFill>
                <a:srgbClr val="434343"/>
              </a:solidFill>
            </a:endParaRPr>
          </a:p>
          <a:p>
            <a:pPr indent="0" lvl="0" marL="0" rtl="0" algn="l">
              <a:lnSpc>
                <a:spcPct val="115000"/>
              </a:lnSpc>
              <a:spcBef>
                <a:spcPts val="1600"/>
              </a:spcBef>
              <a:spcAft>
                <a:spcPts val="0"/>
              </a:spcAft>
              <a:buNone/>
            </a:pPr>
            <a:r>
              <a:t/>
            </a:r>
            <a:endParaRPr>
              <a:solidFill>
                <a:srgbClr val="434343"/>
              </a:solidFill>
            </a:endParaRPr>
          </a:p>
          <a:p>
            <a:pPr indent="0" lvl="0" marL="0" rtl="0" algn="l">
              <a:lnSpc>
                <a:spcPct val="115000"/>
              </a:lnSpc>
              <a:spcBef>
                <a:spcPts val="1600"/>
              </a:spcBef>
              <a:spcAft>
                <a:spcPts val="0"/>
              </a:spcAft>
              <a:buNone/>
            </a:pPr>
            <a:r>
              <a:t/>
            </a:r>
            <a:endParaRPr>
              <a:solidFill>
                <a:srgbClr val="434343"/>
              </a:solidFill>
            </a:endParaRPr>
          </a:p>
          <a:p>
            <a:pPr indent="0" lvl="0" marL="0" rtl="0" algn="l">
              <a:lnSpc>
                <a:spcPct val="115000"/>
              </a:lnSpc>
              <a:spcBef>
                <a:spcPts val="1600"/>
              </a:spcBef>
              <a:spcAft>
                <a:spcPts val="1600"/>
              </a:spcAft>
              <a:buNone/>
            </a:pPr>
            <a:r>
              <a:t/>
            </a:r>
            <a:endParaRPr sz="1800">
              <a:solidFill>
                <a:schemeClr val="dk2"/>
              </a:solidFill>
            </a:endParaRPr>
          </a:p>
        </p:txBody>
      </p:sp>
      <p:pic>
        <p:nvPicPr>
          <p:cNvPr id="168" name="Google Shape;168;p25"/>
          <p:cNvPicPr preferRelativeResize="0"/>
          <p:nvPr/>
        </p:nvPicPr>
        <p:blipFill rotWithShape="1">
          <a:blip r:embed="rId3">
            <a:alphaModFix/>
          </a:blip>
          <a:srcRect b="0" l="38323" r="34990" t="27761"/>
          <a:stretch/>
        </p:blipFill>
        <p:spPr>
          <a:xfrm>
            <a:off x="4949100" y="1185546"/>
            <a:ext cx="1080025" cy="3033953"/>
          </a:xfrm>
          <a:prstGeom prst="rect">
            <a:avLst/>
          </a:prstGeom>
          <a:noFill/>
          <a:ln>
            <a:noFill/>
          </a:ln>
        </p:spPr>
      </p:pic>
      <p:pic>
        <p:nvPicPr>
          <p:cNvPr id="169" name="Google Shape;169;p25"/>
          <p:cNvPicPr preferRelativeResize="0"/>
          <p:nvPr/>
        </p:nvPicPr>
        <p:blipFill rotWithShape="1">
          <a:blip r:embed="rId3">
            <a:alphaModFix/>
          </a:blip>
          <a:srcRect b="72399" l="40191" r="39665" t="15576"/>
          <a:stretch/>
        </p:blipFill>
        <p:spPr>
          <a:xfrm>
            <a:off x="5112600" y="3952700"/>
            <a:ext cx="635425" cy="393599"/>
          </a:xfrm>
          <a:prstGeom prst="rect">
            <a:avLst/>
          </a:prstGeom>
          <a:noFill/>
          <a:ln>
            <a:noFill/>
          </a:ln>
        </p:spPr>
      </p:pic>
      <p:pic>
        <p:nvPicPr>
          <p:cNvPr id="170" name="Google Shape;170;p25"/>
          <p:cNvPicPr preferRelativeResize="0"/>
          <p:nvPr/>
        </p:nvPicPr>
        <p:blipFill rotWithShape="1">
          <a:blip r:embed="rId3">
            <a:alphaModFix/>
          </a:blip>
          <a:srcRect b="37198" l="68032" r="0" t="27762"/>
          <a:stretch/>
        </p:blipFill>
        <p:spPr>
          <a:xfrm>
            <a:off x="6736275" y="1856013"/>
            <a:ext cx="1258450" cy="1431476"/>
          </a:xfrm>
          <a:prstGeom prst="rect">
            <a:avLst/>
          </a:prstGeom>
          <a:noFill/>
          <a:ln>
            <a:noFill/>
          </a:ln>
        </p:spPr>
      </p:pic>
      <p:pic>
        <p:nvPicPr>
          <p:cNvPr id="171" name="Google Shape;171;p25"/>
          <p:cNvPicPr preferRelativeResize="0"/>
          <p:nvPr/>
        </p:nvPicPr>
        <p:blipFill rotWithShape="1">
          <a:blip r:embed="rId3">
            <a:alphaModFix/>
          </a:blip>
          <a:srcRect b="74993" l="73314" r="9291" t="15576"/>
          <a:stretch/>
        </p:blipFill>
        <p:spPr>
          <a:xfrm>
            <a:off x="6982688" y="3107025"/>
            <a:ext cx="548700" cy="308700"/>
          </a:xfrm>
          <a:prstGeom prst="rect">
            <a:avLst/>
          </a:prstGeom>
          <a:noFill/>
          <a:ln>
            <a:noFill/>
          </a:ln>
        </p:spPr>
      </p:pic>
      <p:pic>
        <p:nvPicPr>
          <p:cNvPr id="172" name="Google Shape;172;p25"/>
          <p:cNvPicPr preferRelativeResize="0"/>
          <p:nvPr/>
        </p:nvPicPr>
        <p:blipFill rotWithShape="1">
          <a:blip r:embed="rId3">
            <a:alphaModFix/>
          </a:blip>
          <a:srcRect b="28225" l="12210" r="72540" t="26063"/>
          <a:stretch/>
        </p:blipFill>
        <p:spPr>
          <a:xfrm rot="-5400000">
            <a:off x="6022662" y="2162513"/>
            <a:ext cx="347200" cy="1080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6"/>
          <p:cNvSpPr txBox="1"/>
          <p:nvPr>
            <p:ph type="title"/>
          </p:nvPr>
        </p:nvSpPr>
        <p:spPr>
          <a:xfrm>
            <a:off x="436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nl" sz="4500">
                <a:solidFill>
                  <a:srgbClr val="0B5394"/>
                </a:solidFill>
              </a:rPr>
              <a:t>Repurpose </a:t>
            </a:r>
            <a:endParaRPr b="1" sz="4500">
              <a:solidFill>
                <a:srgbClr val="0B5394"/>
              </a:solidFill>
            </a:endParaRPr>
          </a:p>
        </p:txBody>
      </p:sp>
      <p:sp>
        <p:nvSpPr>
          <p:cNvPr id="178" name="Google Shape;178;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179" name="Google Shape;179;p26"/>
          <p:cNvSpPr/>
          <p:nvPr/>
        </p:nvSpPr>
        <p:spPr>
          <a:xfrm>
            <a:off x="3836121" y="603288"/>
            <a:ext cx="1253284" cy="3784532"/>
          </a:xfrm>
          <a:custGeom>
            <a:rect b="b" l="l" r="r" t="t"/>
            <a:pathLst>
              <a:path extrusionOk="0" h="135537" w="30652">
                <a:moveTo>
                  <a:pt x="30652" y="0"/>
                </a:moveTo>
                <a:cubicBezTo>
                  <a:pt x="23149" y="0"/>
                  <a:pt x="13723" y="3654"/>
                  <a:pt x="10768" y="10551"/>
                </a:cubicBezTo>
                <a:cubicBezTo>
                  <a:pt x="4050" y="26229"/>
                  <a:pt x="12086" y="44956"/>
                  <a:pt x="8739" y="61682"/>
                </a:cubicBezTo>
                <a:cubicBezTo>
                  <a:pt x="7965" y="65549"/>
                  <a:pt x="6519" y="71054"/>
                  <a:pt x="2652" y="71826"/>
                </a:cubicBezTo>
                <a:cubicBezTo>
                  <a:pt x="1856" y="71985"/>
                  <a:pt x="580" y="72552"/>
                  <a:pt x="217" y="71826"/>
                </a:cubicBezTo>
                <a:cubicBezTo>
                  <a:pt x="-650" y="70094"/>
                  <a:pt x="4736" y="71495"/>
                  <a:pt x="5898" y="73044"/>
                </a:cubicBezTo>
                <a:cubicBezTo>
                  <a:pt x="9067" y="77270"/>
                  <a:pt x="7579" y="83660"/>
                  <a:pt x="6710" y="88870"/>
                </a:cubicBezTo>
                <a:cubicBezTo>
                  <a:pt x="5753" y="94609"/>
                  <a:pt x="7446" y="100614"/>
                  <a:pt x="6304" y="106319"/>
                </a:cubicBezTo>
                <a:cubicBezTo>
                  <a:pt x="4814" y="113766"/>
                  <a:pt x="4018" y="122533"/>
                  <a:pt x="7927" y="129044"/>
                </a:cubicBezTo>
                <a:cubicBezTo>
                  <a:pt x="11449" y="134912"/>
                  <a:pt x="20561" y="135537"/>
                  <a:pt x="27405" y="135537"/>
                </a:cubicBezTo>
              </a:path>
            </a:pathLst>
          </a:custGeom>
          <a:noFill/>
          <a:ln cap="flat" cmpd="sng" w="19050">
            <a:solidFill>
              <a:srgbClr val="666666"/>
            </a:solidFill>
            <a:prstDash val="solid"/>
            <a:round/>
            <a:headEnd len="med" w="med" type="none"/>
            <a:tailEnd len="med" w="med" type="none"/>
          </a:ln>
        </p:spPr>
      </p:sp>
      <p:sp>
        <p:nvSpPr>
          <p:cNvPr id="180" name="Google Shape;180;p26"/>
          <p:cNvSpPr txBox="1"/>
          <p:nvPr>
            <p:ph type="title"/>
          </p:nvPr>
        </p:nvSpPr>
        <p:spPr>
          <a:xfrm>
            <a:off x="4709700" y="2074625"/>
            <a:ext cx="8074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sz="4000">
                <a:solidFill>
                  <a:srgbClr val="0B5394"/>
                </a:solidFill>
              </a:rPr>
              <a:t>Paper</a:t>
            </a:r>
            <a:endParaRPr sz="4000">
              <a:solidFill>
                <a:srgbClr val="0B539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186" name="Google Shape;186;p27"/>
          <p:cNvSpPr txBox="1"/>
          <p:nvPr>
            <p:ph idx="4294967295" type="body"/>
          </p:nvPr>
        </p:nvSpPr>
        <p:spPr>
          <a:xfrm>
            <a:off x="311700" y="1132275"/>
            <a:ext cx="77625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entury Gothic"/>
              <a:buChar char="●"/>
            </a:pPr>
            <a:r>
              <a:rPr lang="nl" sz="1400">
                <a:latin typeface="Century Gothic"/>
                <a:ea typeface="Century Gothic"/>
                <a:cs typeface="Century Gothic"/>
                <a:sym typeface="Century Gothic"/>
              </a:rPr>
              <a:t>Separate container for paper:</a:t>
            </a:r>
            <a:endParaRPr sz="1400">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nl">
                <a:latin typeface="Century Gothic"/>
                <a:ea typeface="Century Gothic"/>
                <a:cs typeface="Century Gothic"/>
                <a:sym typeface="Century Gothic"/>
              </a:rPr>
              <a:t>Mostly consists of</a:t>
            </a:r>
            <a:r>
              <a:rPr lang="nl">
                <a:latin typeface="Century Gothic"/>
                <a:ea typeface="Century Gothic"/>
                <a:cs typeface="Century Gothic"/>
                <a:sym typeface="Century Gothic"/>
              </a:rPr>
              <a:t> broken books</a:t>
            </a:r>
            <a:br>
              <a:rPr lang="nl">
                <a:latin typeface="Century Gothic"/>
                <a:ea typeface="Century Gothic"/>
                <a:cs typeface="Century Gothic"/>
                <a:sym typeface="Century Gothic"/>
              </a:rPr>
            </a:br>
            <a:endParaRPr>
              <a:latin typeface="Century Gothic"/>
              <a:ea typeface="Century Gothic"/>
              <a:cs typeface="Century Gothic"/>
              <a:sym typeface="Century Gothic"/>
            </a:endParaRPr>
          </a:p>
          <a:p>
            <a:pPr indent="-317500" lvl="0" marL="457200" rtl="0" algn="l">
              <a:spcBef>
                <a:spcPts val="0"/>
              </a:spcBef>
              <a:spcAft>
                <a:spcPts val="0"/>
              </a:spcAft>
              <a:buSzPts val="1400"/>
              <a:buFont typeface="Century Gothic"/>
              <a:buChar char="●"/>
            </a:pPr>
            <a:r>
              <a:rPr lang="nl" sz="1400">
                <a:latin typeface="Century Gothic"/>
                <a:ea typeface="Century Gothic"/>
                <a:cs typeface="Century Gothic"/>
                <a:sym typeface="Century Gothic"/>
              </a:rPr>
              <a:t>Paper w</a:t>
            </a:r>
            <a:r>
              <a:rPr lang="nl" sz="1400">
                <a:latin typeface="Century Gothic"/>
                <a:ea typeface="Century Gothic"/>
                <a:cs typeface="Century Gothic"/>
                <a:sym typeface="Century Gothic"/>
              </a:rPr>
              <a:t>aste is currently sent for recycling:</a:t>
            </a:r>
            <a:endParaRPr sz="1400">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nl">
                <a:latin typeface="Century Gothic"/>
                <a:ea typeface="Century Gothic"/>
                <a:cs typeface="Century Gothic"/>
                <a:sym typeface="Century Gothic"/>
              </a:rPr>
              <a:t>D</a:t>
            </a:r>
            <a:r>
              <a:rPr lang="nl">
                <a:latin typeface="Century Gothic"/>
                <a:ea typeface="Century Gothic"/>
                <a:cs typeface="Century Gothic"/>
                <a:sym typeface="Century Gothic"/>
              </a:rPr>
              <a:t>oes not end up in landfill</a:t>
            </a:r>
            <a:endParaRPr>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nl">
                <a:latin typeface="Century Gothic"/>
                <a:ea typeface="Century Gothic"/>
                <a:cs typeface="Century Gothic"/>
                <a:sym typeface="Century Gothic"/>
              </a:rPr>
              <a:t>Produces less greenhouse gas emissions</a:t>
            </a:r>
            <a:endParaRPr>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nl">
                <a:latin typeface="Century Gothic"/>
                <a:ea typeface="Century Gothic"/>
                <a:cs typeface="Century Gothic"/>
                <a:sym typeface="Century Gothic"/>
              </a:rPr>
              <a:t>The obtained recycle fiber is sustainable for the making of new paper</a:t>
            </a:r>
            <a:br>
              <a:rPr lang="nl">
                <a:latin typeface="Century Gothic"/>
                <a:ea typeface="Century Gothic"/>
                <a:cs typeface="Century Gothic"/>
                <a:sym typeface="Century Gothic"/>
              </a:rPr>
            </a:br>
            <a:endParaRPr>
              <a:latin typeface="Century Gothic"/>
              <a:ea typeface="Century Gothic"/>
              <a:cs typeface="Century Gothic"/>
              <a:sym typeface="Century Gothic"/>
            </a:endParaRPr>
          </a:p>
          <a:p>
            <a:pPr indent="-317500" lvl="0" marL="457200" rtl="0" algn="l">
              <a:spcBef>
                <a:spcPts val="0"/>
              </a:spcBef>
              <a:spcAft>
                <a:spcPts val="0"/>
              </a:spcAft>
              <a:buSzPts val="1400"/>
              <a:buFont typeface="Century Gothic"/>
              <a:buChar char="●"/>
            </a:pPr>
            <a:r>
              <a:rPr lang="nl" sz="1400">
                <a:latin typeface="Century Gothic"/>
                <a:ea typeface="Century Gothic"/>
                <a:cs typeface="Century Gothic"/>
                <a:sym typeface="Century Gothic"/>
              </a:rPr>
              <a:t>A</a:t>
            </a:r>
            <a:r>
              <a:rPr lang="nl" sz="1400">
                <a:latin typeface="Century Gothic"/>
                <a:ea typeface="Century Gothic"/>
                <a:cs typeface="Century Gothic"/>
                <a:sym typeface="Century Gothic"/>
              </a:rPr>
              <a:t>lternatives → </a:t>
            </a:r>
            <a:r>
              <a:rPr b="1" lang="nl" sz="1400">
                <a:solidFill>
                  <a:srgbClr val="0B5394"/>
                </a:solidFill>
                <a:latin typeface="Century Gothic"/>
                <a:ea typeface="Century Gothic"/>
                <a:cs typeface="Century Gothic"/>
                <a:sym typeface="Century Gothic"/>
              </a:rPr>
              <a:t>Repurpose:</a:t>
            </a:r>
            <a:endParaRPr sz="1400">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nl">
                <a:latin typeface="Century Gothic"/>
                <a:ea typeface="Century Gothic"/>
                <a:cs typeface="Century Gothic"/>
                <a:sym typeface="Century Gothic"/>
              </a:rPr>
              <a:t>Convert books into p</a:t>
            </a:r>
            <a:r>
              <a:rPr lang="nl">
                <a:latin typeface="Century Gothic"/>
                <a:ea typeface="Century Gothic"/>
                <a:cs typeface="Century Gothic"/>
                <a:sym typeface="Century Gothic"/>
              </a:rPr>
              <a:t>aper bags (instead of plastic bags)</a:t>
            </a:r>
            <a:endParaRPr>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nl">
                <a:latin typeface="Century Gothic"/>
                <a:ea typeface="Century Gothic"/>
                <a:cs typeface="Century Gothic"/>
                <a:sym typeface="Century Gothic"/>
              </a:rPr>
              <a:t>Price tags (for the store)</a:t>
            </a:r>
            <a:endParaRPr>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nl">
                <a:latin typeface="Century Gothic"/>
                <a:ea typeface="Century Gothic"/>
                <a:cs typeface="Century Gothic"/>
                <a:sym typeface="Century Gothic"/>
              </a:rPr>
              <a:t>Donate to schools </a:t>
            </a:r>
            <a:endParaRPr>
              <a:latin typeface="Century Gothic"/>
              <a:ea typeface="Century Gothic"/>
              <a:cs typeface="Century Gothic"/>
              <a:sym typeface="Century Gothic"/>
            </a:endParaRPr>
          </a:p>
          <a:p>
            <a:pPr indent="0" lvl="0" marL="0" rtl="0" algn="l">
              <a:spcBef>
                <a:spcPts val="1600"/>
              </a:spcBef>
              <a:spcAft>
                <a:spcPts val="1600"/>
              </a:spcAft>
              <a:buNone/>
            </a:pPr>
            <a:r>
              <a:t/>
            </a:r>
            <a:endParaRPr>
              <a:latin typeface="Century Gothic"/>
              <a:ea typeface="Century Gothic"/>
              <a:cs typeface="Century Gothic"/>
              <a:sym typeface="Century Gothic"/>
            </a:endParaRPr>
          </a:p>
        </p:txBody>
      </p:sp>
      <p:sp>
        <p:nvSpPr>
          <p:cNvPr id="187" name="Google Shape;187;p27"/>
          <p:cNvSpPr txBox="1"/>
          <p:nvPr>
            <p:ph type="title"/>
          </p:nvPr>
        </p:nvSpPr>
        <p:spPr>
          <a:xfrm>
            <a:off x="311700" y="445025"/>
            <a:ext cx="77625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sz="2800"/>
              <a:t>Paper</a:t>
            </a:r>
            <a:endParaRPr sz="2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8"/>
          <p:cNvSpPr txBox="1"/>
          <p:nvPr>
            <p:ph type="title"/>
          </p:nvPr>
        </p:nvSpPr>
        <p:spPr>
          <a:xfrm>
            <a:off x="1055100" y="450163"/>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nl" sz="4500">
                <a:solidFill>
                  <a:srgbClr val="0B5394"/>
                </a:solidFill>
              </a:rPr>
              <a:t>Recycle </a:t>
            </a:r>
            <a:endParaRPr b="1" sz="4500">
              <a:solidFill>
                <a:srgbClr val="0B5394"/>
              </a:solidFill>
            </a:endParaRPr>
          </a:p>
        </p:txBody>
      </p:sp>
      <p:sp>
        <p:nvSpPr>
          <p:cNvPr id="193" name="Google Shape;193;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194" name="Google Shape;194;p28"/>
          <p:cNvSpPr/>
          <p:nvPr/>
        </p:nvSpPr>
        <p:spPr>
          <a:xfrm>
            <a:off x="3836121" y="603288"/>
            <a:ext cx="1253284" cy="3784532"/>
          </a:xfrm>
          <a:custGeom>
            <a:rect b="b" l="l" r="r" t="t"/>
            <a:pathLst>
              <a:path extrusionOk="0" h="135537" w="30652">
                <a:moveTo>
                  <a:pt x="30652" y="0"/>
                </a:moveTo>
                <a:cubicBezTo>
                  <a:pt x="23149" y="0"/>
                  <a:pt x="13723" y="3654"/>
                  <a:pt x="10768" y="10551"/>
                </a:cubicBezTo>
                <a:cubicBezTo>
                  <a:pt x="4050" y="26229"/>
                  <a:pt x="12086" y="44956"/>
                  <a:pt x="8739" y="61682"/>
                </a:cubicBezTo>
                <a:cubicBezTo>
                  <a:pt x="7965" y="65549"/>
                  <a:pt x="6519" y="71054"/>
                  <a:pt x="2652" y="71826"/>
                </a:cubicBezTo>
                <a:cubicBezTo>
                  <a:pt x="1856" y="71985"/>
                  <a:pt x="580" y="72552"/>
                  <a:pt x="217" y="71826"/>
                </a:cubicBezTo>
                <a:cubicBezTo>
                  <a:pt x="-650" y="70094"/>
                  <a:pt x="4736" y="71495"/>
                  <a:pt x="5898" y="73044"/>
                </a:cubicBezTo>
                <a:cubicBezTo>
                  <a:pt x="9067" y="77270"/>
                  <a:pt x="7579" y="83660"/>
                  <a:pt x="6710" y="88870"/>
                </a:cubicBezTo>
                <a:cubicBezTo>
                  <a:pt x="5753" y="94609"/>
                  <a:pt x="7446" y="100614"/>
                  <a:pt x="6304" y="106319"/>
                </a:cubicBezTo>
                <a:cubicBezTo>
                  <a:pt x="4814" y="113766"/>
                  <a:pt x="4018" y="122533"/>
                  <a:pt x="7927" y="129044"/>
                </a:cubicBezTo>
                <a:cubicBezTo>
                  <a:pt x="11449" y="134912"/>
                  <a:pt x="20561" y="135537"/>
                  <a:pt x="27405" y="135537"/>
                </a:cubicBezTo>
              </a:path>
            </a:pathLst>
          </a:custGeom>
          <a:noFill/>
          <a:ln cap="flat" cmpd="sng" w="19050">
            <a:solidFill>
              <a:srgbClr val="666666"/>
            </a:solidFill>
            <a:prstDash val="solid"/>
            <a:round/>
            <a:headEnd len="med" w="med" type="none"/>
            <a:tailEnd len="med" w="med" type="none"/>
          </a:ln>
        </p:spPr>
      </p:sp>
      <p:sp>
        <p:nvSpPr>
          <p:cNvPr id="195" name="Google Shape;195;p28"/>
          <p:cNvSpPr txBox="1"/>
          <p:nvPr>
            <p:ph type="title"/>
          </p:nvPr>
        </p:nvSpPr>
        <p:spPr>
          <a:xfrm>
            <a:off x="4709700" y="2074625"/>
            <a:ext cx="8074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sz="4000">
                <a:solidFill>
                  <a:srgbClr val="0B5394"/>
                </a:solidFill>
              </a:rPr>
              <a:t>Plastic</a:t>
            </a:r>
            <a:endParaRPr sz="4000">
              <a:solidFill>
                <a:srgbClr val="0B539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9"/>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Plastic</a:t>
            </a:r>
            <a:endParaRPr/>
          </a:p>
        </p:txBody>
      </p:sp>
      <p:sp>
        <p:nvSpPr>
          <p:cNvPr id="201" name="Google Shape;201;p29"/>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Tackling plastic as an issue has several sides to it</a:t>
            </a:r>
            <a:endParaRPr/>
          </a:p>
          <a:p>
            <a:pPr indent="0" lvl="0" marL="0" rtl="0" algn="l">
              <a:spcBef>
                <a:spcPts val="1600"/>
              </a:spcBef>
              <a:spcAft>
                <a:spcPts val="0"/>
              </a:spcAft>
              <a:buNone/>
            </a:pPr>
            <a:r>
              <a:rPr lang="nl"/>
              <a:t>Pros:</a:t>
            </a:r>
            <a:endParaRPr/>
          </a:p>
          <a:p>
            <a:pPr indent="-342900" lvl="0" marL="457200" rtl="0" algn="l">
              <a:spcBef>
                <a:spcPts val="1600"/>
              </a:spcBef>
              <a:spcAft>
                <a:spcPts val="0"/>
              </a:spcAft>
              <a:buSzPts val="1800"/>
              <a:buChar char="●"/>
            </a:pPr>
            <a:r>
              <a:rPr lang="nl"/>
              <a:t>Substantial component of the mixed waste </a:t>
            </a:r>
            <a:endParaRPr/>
          </a:p>
          <a:p>
            <a:pPr indent="-342900" lvl="0" marL="457200" rtl="0" algn="l">
              <a:spcBef>
                <a:spcPts val="0"/>
              </a:spcBef>
              <a:spcAft>
                <a:spcPts val="0"/>
              </a:spcAft>
              <a:buSzPts val="1800"/>
              <a:buChar char="●"/>
            </a:pPr>
            <a:r>
              <a:rPr lang="nl"/>
              <a:t>Relatively</a:t>
            </a:r>
            <a:r>
              <a:rPr lang="nl"/>
              <a:t> </a:t>
            </a:r>
            <a:r>
              <a:rPr lang="nl"/>
              <a:t>easy</a:t>
            </a:r>
            <a:r>
              <a:rPr lang="nl"/>
              <a:t> to recycle, if processed correctly</a:t>
            </a:r>
            <a:endParaRPr/>
          </a:p>
          <a:p>
            <a:pPr indent="0" lvl="0" marL="0" rtl="0" algn="l">
              <a:spcBef>
                <a:spcPts val="1600"/>
              </a:spcBef>
              <a:spcAft>
                <a:spcPts val="0"/>
              </a:spcAft>
              <a:buNone/>
            </a:pPr>
            <a:r>
              <a:rPr lang="nl"/>
              <a:t>Cons:</a:t>
            </a:r>
            <a:endParaRPr/>
          </a:p>
          <a:p>
            <a:pPr indent="-342900" lvl="0" marL="457200" rtl="0" algn="l">
              <a:spcBef>
                <a:spcPts val="1600"/>
              </a:spcBef>
              <a:spcAft>
                <a:spcPts val="0"/>
              </a:spcAft>
              <a:buSzPts val="1800"/>
              <a:buChar char="-"/>
            </a:pPr>
            <a:r>
              <a:rPr lang="nl"/>
              <a:t>Willingness/</a:t>
            </a:r>
            <a:r>
              <a:rPr lang="nl"/>
              <a:t>incentive</a:t>
            </a:r>
            <a:r>
              <a:rPr lang="nl"/>
              <a:t> for companies to collect plastic (costs)</a:t>
            </a:r>
            <a:endParaRPr/>
          </a:p>
          <a:p>
            <a:pPr indent="-342900" lvl="0" marL="457200" rtl="0" algn="l">
              <a:spcBef>
                <a:spcPts val="0"/>
              </a:spcBef>
              <a:spcAft>
                <a:spcPts val="0"/>
              </a:spcAft>
              <a:buSzPts val="1800"/>
              <a:buChar char="-"/>
            </a:pPr>
            <a:r>
              <a:rPr lang="nl"/>
              <a:t>Relatively lightweight material so quite some manpower needs to be invested to collect a significant amount to recycle</a:t>
            </a:r>
            <a:endParaRPr/>
          </a:p>
        </p:txBody>
      </p:sp>
      <p:sp>
        <p:nvSpPr>
          <p:cNvPr id="202" name="Google Shape;20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Plastic out of the mixed waste</a:t>
            </a:r>
            <a:endParaRPr/>
          </a:p>
        </p:txBody>
      </p:sp>
      <p:sp>
        <p:nvSpPr>
          <p:cNvPr id="208" name="Google Shape;208;p30"/>
          <p:cNvSpPr txBox="1"/>
          <p:nvPr>
            <p:ph idx="1" type="body"/>
          </p:nvPr>
        </p:nvSpPr>
        <p:spPr>
          <a:xfrm>
            <a:off x="311700" y="1132275"/>
            <a:ext cx="7831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u="sng"/>
              <a:t>Price of disposing a tonne of plastic waste is on average 25%-50% of the costs of disposing a tonne mixed waste</a:t>
            </a:r>
            <a:endParaRPr u="sng"/>
          </a:p>
          <a:p>
            <a:pPr indent="-342900" lvl="0" marL="457200" rtl="0" algn="l">
              <a:spcBef>
                <a:spcPts val="1600"/>
              </a:spcBef>
              <a:spcAft>
                <a:spcPts val="0"/>
              </a:spcAft>
              <a:buSzPts val="1800"/>
              <a:buChar char="●"/>
            </a:pPr>
            <a:r>
              <a:rPr lang="nl"/>
              <a:t>Different kinds of plastics require separate collection:</a:t>
            </a:r>
            <a:endParaRPr/>
          </a:p>
          <a:p>
            <a:pPr indent="-330200" lvl="1" marL="914400" rtl="0" algn="l">
              <a:spcBef>
                <a:spcPts val="0"/>
              </a:spcBef>
              <a:spcAft>
                <a:spcPts val="0"/>
              </a:spcAft>
              <a:buSzPts val="1600"/>
              <a:buChar char="○"/>
            </a:pPr>
            <a:r>
              <a:rPr lang="nl" sz="1600"/>
              <a:t>Thermoplastic (EPS separate), Thermosetting, Elastomere</a:t>
            </a:r>
            <a:endParaRPr/>
          </a:p>
          <a:p>
            <a:pPr indent="-342900" lvl="0" marL="457200" rtl="0" algn="l">
              <a:spcBef>
                <a:spcPts val="0"/>
              </a:spcBef>
              <a:spcAft>
                <a:spcPts val="0"/>
              </a:spcAft>
              <a:buSzPts val="1800"/>
              <a:buChar char="●"/>
            </a:pPr>
            <a:r>
              <a:rPr lang="nl"/>
              <a:t>Sorting out the plastics → costs labour and money </a:t>
            </a:r>
            <a:endParaRPr/>
          </a:p>
          <a:p>
            <a:pPr indent="-317500" lvl="1" marL="914400" rtl="0" algn="l">
              <a:spcBef>
                <a:spcPts val="0"/>
              </a:spcBef>
              <a:spcAft>
                <a:spcPts val="0"/>
              </a:spcAft>
              <a:buSzPts val="1400"/>
              <a:buChar char="○"/>
            </a:pPr>
            <a:r>
              <a:rPr lang="nl"/>
              <a:t>The money needed to provide this labour is can be paid with the money saved by separating plastic waste from the mixed waste.</a:t>
            </a:r>
            <a:endParaRPr/>
          </a:p>
          <a:p>
            <a:pPr indent="-317500" lvl="1" marL="914400" rtl="0" algn="l">
              <a:spcBef>
                <a:spcPts val="0"/>
              </a:spcBef>
              <a:spcAft>
                <a:spcPts val="0"/>
              </a:spcAft>
              <a:buSzPts val="1400"/>
              <a:buChar char="○"/>
            </a:pPr>
            <a:r>
              <a:rPr lang="nl"/>
              <a:t>Labour can </a:t>
            </a:r>
            <a:r>
              <a:rPr lang="nl"/>
              <a:t>be </a:t>
            </a:r>
            <a:r>
              <a:rPr lang="nl"/>
              <a:t>provided at low cost as het warenhuis is a social workplace. Increasing the amount of this low skilled labour is seen as a </a:t>
            </a:r>
            <a:r>
              <a:rPr lang="nl"/>
              <a:t>benefit for Het Warenhuis, enlarging its function as a social workplace contributing to society.</a:t>
            </a:r>
            <a:endParaRPr/>
          </a:p>
          <a:p>
            <a:pPr indent="0" lvl="0" marL="0" rtl="0" algn="l">
              <a:spcBef>
                <a:spcPts val="1600"/>
              </a:spcBef>
              <a:spcAft>
                <a:spcPts val="1600"/>
              </a:spcAft>
              <a:buNone/>
            </a:pPr>
            <a:r>
              <a:rPr lang="nl"/>
              <a:t>An a</a:t>
            </a:r>
            <a:r>
              <a:rPr lang="nl"/>
              <a:t>ccurate cost </a:t>
            </a:r>
            <a:r>
              <a:rPr lang="nl"/>
              <a:t>benefit</a:t>
            </a:r>
            <a:r>
              <a:rPr lang="nl"/>
              <a:t> calculation based on data is still missing, </a:t>
            </a:r>
            <a:r>
              <a:rPr lang="nl"/>
              <a:t>due</a:t>
            </a:r>
            <a:r>
              <a:rPr lang="nl"/>
              <a:t> to a lack of data at Het Warenhuis</a:t>
            </a:r>
            <a:endParaRPr/>
          </a:p>
        </p:txBody>
      </p:sp>
      <p:sp>
        <p:nvSpPr>
          <p:cNvPr id="209" name="Google Shape;209;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263775" y="450163"/>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nl" sz="4500">
                <a:solidFill>
                  <a:srgbClr val="0B5394"/>
                </a:solidFill>
              </a:rPr>
              <a:t>Reuse</a:t>
            </a:r>
            <a:br>
              <a:rPr b="1" lang="nl" sz="4500">
                <a:solidFill>
                  <a:srgbClr val="0B5394"/>
                </a:solidFill>
              </a:rPr>
            </a:br>
            <a:r>
              <a:rPr b="1" lang="nl" sz="4500">
                <a:solidFill>
                  <a:srgbClr val="0B5394"/>
                </a:solidFill>
              </a:rPr>
              <a:t>Repurpose</a:t>
            </a:r>
            <a:br>
              <a:rPr b="1" lang="nl" sz="4500">
                <a:solidFill>
                  <a:srgbClr val="0B5394"/>
                </a:solidFill>
              </a:rPr>
            </a:br>
            <a:r>
              <a:rPr b="1" lang="nl" sz="4500">
                <a:solidFill>
                  <a:srgbClr val="0B5394"/>
                </a:solidFill>
              </a:rPr>
              <a:t>Recycle</a:t>
            </a:r>
            <a:br>
              <a:rPr b="1" lang="nl" sz="4500">
                <a:solidFill>
                  <a:srgbClr val="0B5394"/>
                </a:solidFill>
              </a:rPr>
            </a:br>
            <a:r>
              <a:rPr b="1" lang="nl" sz="4500">
                <a:solidFill>
                  <a:srgbClr val="0B5394"/>
                </a:solidFill>
              </a:rPr>
              <a:t>Recognition</a:t>
            </a:r>
            <a:endParaRPr b="1" sz="4500">
              <a:solidFill>
                <a:srgbClr val="0B5394"/>
              </a:solidFill>
            </a:endParaRPr>
          </a:p>
        </p:txBody>
      </p:sp>
      <p:sp>
        <p:nvSpPr>
          <p:cNvPr id="215" name="Google Shape;215;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216" name="Google Shape;216;p31"/>
          <p:cNvSpPr/>
          <p:nvPr/>
        </p:nvSpPr>
        <p:spPr>
          <a:xfrm>
            <a:off x="3836121" y="603288"/>
            <a:ext cx="1253284" cy="3784532"/>
          </a:xfrm>
          <a:custGeom>
            <a:rect b="b" l="l" r="r" t="t"/>
            <a:pathLst>
              <a:path extrusionOk="0" h="135537" w="30652">
                <a:moveTo>
                  <a:pt x="30652" y="0"/>
                </a:moveTo>
                <a:cubicBezTo>
                  <a:pt x="23149" y="0"/>
                  <a:pt x="13723" y="3654"/>
                  <a:pt x="10768" y="10551"/>
                </a:cubicBezTo>
                <a:cubicBezTo>
                  <a:pt x="4050" y="26229"/>
                  <a:pt x="12086" y="44956"/>
                  <a:pt x="8739" y="61682"/>
                </a:cubicBezTo>
                <a:cubicBezTo>
                  <a:pt x="7965" y="65549"/>
                  <a:pt x="6519" y="71054"/>
                  <a:pt x="2652" y="71826"/>
                </a:cubicBezTo>
                <a:cubicBezTo>
                  <a:pt x="1856" y="71985"/>
                  <a:pt x="580" y="72552"/>
                  <a:pt x="217" y="71826"/>
                </a:cubicBezTo>
                <a:cubicBezTo>
                  <a:pt x="-650" y="70094"/>
                  <a:pt x="4736" y="71495"/>
                  <a:pt x="5898" y="73044"/>
                </a:cubicBezTo>
                <a:cubicBezTo>
                  <a:pt x="9067" y="77270"/>
                  <a:pt x="7579" y="83660"/>
                  <a:pt x="6710" y="88870"/>
                </a:cubicBezTo>
                <a:cubicBezTo>
                  <a:pt x="5753" y="94609"/>
                  <a:pt x="7446" y="100614"/>
                  <a:pt x="6304" y="106319"/>
                </a:cubicBezTo>
                <a:cubicBezTo>
                  <a:pt x="4814" y="113766"/>
                  <a:pt x="4018" y="122533"/>
                  <a:pt x="7927" y="129044"/>
                </a:cubicBezTo>
                <a:cubicBezTo>
                  <a:pt x="11449" y="134912"/>
                  <a:pt x="20561" y="135537"/>
                  <a:pt x="27405" y="135537"/>
                </a:cubicBezTo>
              </a:path>
            </a:pathLst>
          </a:custGeom>
          <a:noFill/>
          <a:ln cap="flat" cmpd="sng" w="19050">
            <a:solidFill>
              <a:srgbClr val="666666"/>
            </a:solidFill>
            <a:prstDash val="solid"/>
            <a:round/>
            <a:headEnd len="med" w="med" type="none"/>
            <a:tailEnd len="med" w="med" type="none"/>
          </a:ln>
        </p:spPr>
      </p:sp>
      <p:sp>
        <p:nvSpPr>
          <p:cNvPr id="217" name="Google Shape;217;p31"/>
          <p:cNvSpPr txBox="1"/>
          <p:nvPr>
            <p:ph type="title"/>
          </p:nvPr>
        </p:nvSpPr>
        <p:spPr>
          <a:xfrm>
            <a:off x="4709700" y="2074625"/>
            <a:ext cx="8074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sz="4000">
                <a:solidFill>
                  <a:srgbClr val="0B5394"/>
                </a:solidFill>
              </a:rPr>
              <a:t>Couches</a:t>
            </a:r>
            <a:endParaRPr sz="4000">
              <a:solidFill>
                <a:srgbClr val="0B539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76200"/>
            <a:ext cx="7755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rgbClr val="000000"/>
                </a:solidFill>
              </a:rPr>
              <a:t>Meet the team</a:t>
            </a:r>
            <a:endParaRPr>
              <a:solidFill>
                <a:srgbClr val="000000"/>
              </a:solidFill>
            </a:endParaRPr>
          </a:p>
        </p:txBody>
      </p:sp>
      <p:sp>
        <p:nvSpPr>
          <p:cNvPr id="64" name="Google Shape;64;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65" name="Google Shape;65;p14"/>
          <p:cNvSpPr txBox="1"/>
          <p:nvPr/>
        </p:nvSpPr>
        <p:spPr>
          <a:xfrm>
            <a:off x="1156450" y="2513988"/>
            <a:ext cx="2804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nl"/>
              <a:t>Michael </a:t>
            </a:r>
            <a:r>
              <a:rPr lang="nl"/>
              <a:t>Wellens</a:t>
            </a:r>
            <a:endParaRPr/>
          </a:p>
        </p:txBody>
      </p:sp>
      <p:sp>
        <p:nvSpPr>
          <p:cNvPr id="66" name="Google Shape;66;p14"/>
          <p:cNvSpPr txBox="1"/>
          <p:nvPr/>
        </p:nvSpPr>
        <p:spPr>
          <a:xfrm>
            <a:off x="4066875" y="2438338"/>
            <a:ext cx="2804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nl"/>
              <a:t>Katarina </a:t>
            </a:r>
            <a:r>
              <a:rPr lang="nl"/>
              <a:t>Foss-Solbrekk</a:t>
            </a:r>
            <a:endParaRPr/>
          </a:p>
        </p:txBody>
      </p:sp>
      <p:sp>
        <p:nvSpPr>
          <p:cNvPr id="67" name="Google Shape;67;p14"/>
          <p:cNvSpPr txBox="1"/>
          <p:nvPr/>
        </p:nvSpPr>
        <p:spPr>
          <a:xfrm>
            <a:off x="1156450" y="4678525"/>
            <a:ext cx="2804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nl"/>
              <a:t>Celia</a:t>
            </a:r>
            <a:r>
              <a:rPr lang="nl"/>
              <a:t> Serguera Perez</a:t>
            </a:r>
            <a:endParaRPr/>
          </a:p>
        </p:txBody>
      </p:sp>
      <p:sp>
        <p:nvSpPr>
          <p:cNvPr id="68" name="Google Shape;68;p14"/>
          <p:cNvSpPr txBox="1"/>
          <p:nvPr/>
        </p:nvSpPr>
        <p:spPr>
          <a:xfrm>
            <a:off x="4066875" y="4678525"/>
            <a:ext cx="2804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nl"/>
              <a:t>Sebastiaan </a:t>
            </a:r>
            <a:r>
              <a:rPr lang="nl"/>
              <a:t>Olislagers</a:t>
            </a:r>
            <a:endParaRPr/>
          </a:p>
        </p:txBody>
      </p:sp>
      <p:pic>
        <p:nvPicPr>
          <p:cNvPr id="69" name="Google Shape;69;p14"/>
          <p:cNvPicPr preferRelativeResize="0"/>
          <p:nvPr/>
        </p:nvPicPr>
        <p:blipFill>
          <a:blip r:embed="rId3">
            <a:alphaModFix/>
          </a:blip>
          <a:stretch>
            <a:fillRect/>
          </a:stretch>
        </p:blipFill>
        <p:spPr>
          <a:xfrm>
            <a:off x="1765550" y="3086700"/>
            <a:ext cx="1585800" cy="1531800"/>
          </a:xfrm>
          <a:prstGeom prst="roundRect">
            <a:avLst>
              <a:gd fmla="val 16667" name="adj"/>
            </a:avLst>
          </a:prstGeom>
          <a:noFill/>
          <a:ln>
            <a:noFill/>
          </a:ln>
        </p:spPr>
      </p:pic>
      <p:pic>
        <p:nvPicPr>
          <p:cNvPr id="70" name="Google Shape;70;p14"/>
          <p:cNvPicPr preferRelativeResize="0"/>
          <p:nvPr/>
        </p:nvPicPr>
        <p:blipFill>
          <a:blip r:embed="rId4">
            <a:alphaModFix/>
          </a:blip>
          <a:stretch>
            <a:fillRect/>
          </a:stretch>
        </p:blipFill>
        <p:spPr>
          <a:xfrm>
            <a:off x="4992500" y="694400"/>
            <a:ext cx="1026900" cy="1743900"/>
          </a:xfrm>
          <a:prstGeom prst="roundRect">
            <a:avLst>
              <a:gd fmla="val 16667" name="adj"/>
            </a:avLst>
          </a:prstGeom>
          <a:noFill/>
          <a:ln>
            <a:noFill/>
          </a:ln>
        </p:spPr>
      </p:pic>
      <p:pic>
        <p:nvPicPr>
          <p:cNvPr id="71" name="Google Shape;71;p14"/>
          <p:cNvPicPr preferRelativeResize="0"/>
          <p:nvPr/>
        </p:nvPicPr>
        <p:blipFill rotWithShape="1">
          <a:blip r:embed="rId5">
            <a:alphaModFix/>
          </a:blip>
          <a:srcRect b="32373" l="23423" r="17517" t="0"/>
          <a:stretch/>
        </p:blipFill>
        <p:spPr>
          <a:xfrm>
            <a:off x="4821418" y="2920443"/>
            <a:ext cx="1368900" cy="1698000"/>
          </a:xfrm>
          <a:prstGeom prst="roundRect">
            <a:avLst>
              <a:gd fmla="val 16667" name="adj"/>
            </a:avLst>
          </a:prstGeom>
          <a:noFill/>
          <a:ln>
            <a:noFill/>
          </a:ln>
        </p:spPr>
      </p:pic>
      <p:pic>
        <p:nvPicPr>
          <p:cNvPr id="72" name="Google Shape;72;p14"/>
          <p:cNvPicPr preferRelativeResize="0"/>
          <p:nvPr/>
        </p:nvPicPr>
        <p:blipFill rotWithShape="1">
          <a:blip r:embed="rId6">
            <a:alphaModFix/>
          </a:blip>
          <a:srcRect b="14808" l="27175" r="3055" t="15040"/>
          <a:stretch/>
        </p:blipFill>
        <p:spPr>
          <a:xfrm>
            <a:off x="1874000" y="929849"/>
            <a:ext cx="1368900" cy="1531800"/>
          </a:xfrm>
          <a:prstGeom prst="roundRect">
            <a:avLst>
              <a:gd fmla="val 16667" name="adj"/>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2"/>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Couches: Problem 1</a:t>
            </a:r>
            <a:endParaRPr/>
          </a:p>
        </p:txBody>
      </p:sp>
      <p:sp>
        <p:nvSpPr>
          <p:cNvPr id="223" name="Google Shape;223;p32"/>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 lot of couches… [1]</a:t>
            </a:r>
            <a:endParaRPr/>
          </a:p>
          <a:p>
            <a:pPr indent="-342900" lvl="0" marL="457200" rtl="0" algn="l">
              <a:spcBef>
                <a:spcPts val="1600"/>
              </a:spcBef>
              <a:spcAft>
                <a:spcPts val="0"/>
              </a:spcAft>
              <a:buSzPts val="1800"/>
              <a:buChar char="●"/>
            </a:pPr>
            <a:r>
              <a:rPr lang="nl"/>
              <a:t>Every year 1931 couches are collected </a:t>
            </a:r>
            <a:endParaRPr/>
          </a:p>
          <a:p>
            <a:pPr indent="-342900" lvl="0" marL="457200" rtl="0" algn="l">
              <a:spcBef>
                <a:spcPts val="0"/>
              </a:spcBef>
              <a:spcAft>
                <a:spcPts val="0"/>
              </a:spcAft>
              <a:buSzPts val="1800"/>
              <a:buChar char="●"/>
            </a:pPr>
            <a:r>
              <a:rPr lang="nl"/>
              <a:t>Only 382 are sold → 1549 couches are thrown away</a:t>
            </a:r>
            <a:br>
              <a:rPr lang="nl"/>
            </a:br>
            <a:r>
              <a:rPr lang="nl"/>
              <a:t> </a:t>
            </a:r>
            <a:endParaRPr/>
          </a:p>
          <a:p>
            <a:pPr indent="0" lvl="0" marL="0" rtl="0" algn="l">
              <a:spcBef>
                <a:spcPts val="1600"/>
              </a:spcBef>
              <a:spcAft>
                <a:spcPts val="0"/>
              </a:spcAft>
              <a:buNone/>
            </a:pPr>
            <a:r>
              <a:rPr lang="nl"/>
              <a:t>Why [2]?</a:t>
            </a:r>
            <a:endParaRPr/>
          </a:p>
          <a:p>
            <a:pPr indent="-342900" lvl="0" marL="457200" rtl="0" algn="l">
              <a:spcBef>
                <a:spcPts val="1600"/>
              </a:spcBef>
              <a:spcAft>
                <a:spcPts val="0"/>
              </a:spcAft>
              <a:buSzPts val="1800"/>
              <a:buChar char="●"/>
            </a:pPr>
            <a:r>
              <a:rPr lang="nl"/>
              <a:t>Dirty condition:  ~1000 </a:t>
            </a:r>
            <a:endParaRPr/>
          </a:p>
          <a:p>
            <a:pPr indent="-342900" lvl="0" marL="457200" rtl="0" algn="l">
              <a:spcBef>
                <a:spcPts val="0"/>
              </a:spcBef>
              <a:spcAft>
                <a:spcPts val="0"/>
              </a:spcAft>
              <a:buSzPts val="1800"/>
              <a:buChar char="●"/>
            </a:pPr>
            <a:r>
              <a:rPr lang="nl"/>
              <a:t>Damaged condition:  ~500 </a:t>
            </a:r>
            <a:endParaRPr/>
          </a:p>
        </p:txBody>
      </p:sp>
      <p:sp>
        <p:nvSpPr>
          <p:cNvPr id="224" name="Google Shape;2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3"/>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Couches: Problem 2 [1]</a:t>
            </a:r>
            <a:endParaRPr/>
          </a:p>
        </p:txBody>
      </p:sp>
      <p:sp>
        <p:nvSpPr>
          <p:cNvPr id="230" name="Google Shape;230;p33"/>
          <p:cNvSpPr txBox="1"/>
          <p:nvPr>
            <p:ph idx="1" type="body"/>
          </p:nvPr>
        </p:nvSpPr>
        <p:spPr>
          <a:xfrm>
            <a:off x="311700" y="1406200"/>
            <a:ext cx="7762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a:t>Selling couches makes €21,815 a year </a:t>
            </a:r>
            <a:endParaRPr/>
          </a:p>
          <a:p>
            <a:pPr indent="-317500" lvl="1" marL="914400" rtl="0" algn="l">
              <a:spcBef>
                <a:spcPts val="0"/>
              </a:spcBef>
              <a:spcAft>
                <a:spcPts val="0"/>
              </a:spcAft>
              <a:buSzPts val="1400"/>
              <a:buChar char="○"/>
            </a:pPr>
            <a:r>
              <a:rPr lang="nl"/>
              <a:t>€47.09 per two-seat and €77.46 per three-seat (including processing fee)</a:t>
            </a:r>
            <a:br>
              <a:rPr lang="nl"/>
            </a:br>
            <a:br>
              <a:rPr lang="nl"/>
            </a:br>
            <a:endParaRPr/>
          </a:p>
          <a:p>
            <a:pPr indent="-342900" lvl="0" marL="457200" rtl="0" algn="l">
              <a:spcBef>
                <a:spcPts val="0"/>
              </a:spcBef>
              <a:spcAft>
                <a:spcPts val="0"/>
              </a:spcAft>
              <a:buSzPts val="1800"/>
              <a:buChar char="●"/>
            </a:pPr>
            <a:r>
              <a:rPr lang="nl"/>
              <a:t>Processing fee makes €1,927 a year</a:t>
            </a:r>
            <a:endParaRPr/>
          </a:p>
          <a:p>
            <a:pPr indent="-317500" lvl="1" marL="914400" rtl="0" algn="l">
              <a:spcBef>
                <a:spcPts val="0"/>
              </a:spcBef>
              <a:spcAft>
                <a:spcPts val="0"/>
              </a:spcAft>
              <a:buSzPts val="1400"/>
              <a:buChar char="○"/>
            </a:pPr>
            <a:r>
              <a:rPr lang="nl"/>
              <a:t>€4.77 per two-seat and €5.61 per three-seat</a:t>
            </a:r>
            <a:br>
              <a:rPr lang="nl"/>
            </a:br>
            <a:br>
              <a:rPr lang="nl"/>
            </a:br>
            <a:endParaRPr/>
          </a:p>
          <a:p>
            <a:pPr indent="-342900" lvl="0" marL="457200" rtl="0" algn="l">
              <a:spcBef>
                <a:spcPts val="0"/>
              </a:spcBef>
              <a:spcAft>
                <a:spcPts val="0"/>
              </a:spcAft>
              <a:buSzPts val="1800"/>
              <a:buChar char="●"/>
            </a:pPr>
            <a:r>
              <a:rPr lang="nl"/>
              <a:t>Throwing couches away costs €12,645 a year</a:t>
            </a:r>
            <a:endParaRPr/>
          </a:p>
          <a:p>
            <a:pPr indent="-317500" lvl="1" marL="914400" rtl="0" algn="l">
              <a:spcBef>
                <a:spcPts val="0"/>
              </a:spcBef>
              <a:spcAft>
                <a:spcPts val="0"/>
              </a:spcAft>
              <a:buSzPts val="1400"/>
              <a:buChar char="○"/>
            </a:pPr>
            <a:r>
              <a:rPr lang="nl"/>
              <a:t>Garbage cost: €6.16 per two-seat and €7.25 per three-seat</a:t>
            </a:r>
            <a:endParaRPr/>
          </a:p>
        </p:txBody>
      </p:sp>
      <p:sp>
        <p:nvSpPr>
          <p:cNvPr id="231" name="Google Shape;231;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4"/>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Couches: Solutions</a:t>
            </a:r>
            <a:endParaRPr/>
          </a:p>
        </p:txBody>
      </p:sp>
      <p:sp>
        <p:nvSpPr>
          <p:cNvPr id="237" name="Google Shape;237;p34"/>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a:t>Clean</a:t>
            </a:r>
            <a:endParaRPr/>
          </a:p>
          <a:p>
            <a:pPr indent="-342900" lvl="0" marL="457200" rtl="0" algn="l">
              <a:spcBef>
                <a:spcPts val="0"/>
              </a:spcBef>
              <a:spcAft>
                <a:spcPts val="0"/>
              </a:spcAft>
              <a:buSzPts val="1800"/>
              <a:buChar char="●"/>
            </a:pPr>
            <a:r>
              <a:rPr lang="nl"/>
              <a:t>Reuse: If not ‘shop-worthy:’ sell to students! (</a:t>
            </a:r>
            <a:r>
              <a:rPr lang="nl"/>
              <a:t>at a </a:t>
            </a:r>
            <a:r>
              <a:rPr lang="nl"/>
              <a:t>discount)</a:t>
            </a:r>
            <a:endParaRPr/>
          </a:p>
          <a:p>
            <a:pPr indent="-342900" lvl="0" marL="457200" rtl="0" algn="l">
              <a:spcBef>
                <a:spcPts val="0"/>
              </a:spcBef>
              <a:spcAft>
                <a:spcPts val="0"/>
              </a:spcAft>
              <a:buSzPts val="1800"/>
              <a:buChar char="●"/>
            </a:pPr>
            <a:r>
              <a:rPr lang="nl"/>
              <a:t>Dismantle</a:t>
            </a:r>
            <a:endParaRPr/>
          </a:p>
        </p:txBody>
      </p:sp>
      <p:sp>
        <p:nvSpPr>
          <p:cNvPr id="238" name="Google Shape;238;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pic>
        <p:nvPicPr>
          <p:cNvPr id="239" name="Google Shape;239;p34"/>
          <p:cNvPicPr preferRelativeResize="0"/>
          <p:nvPr/>
        </p:nvPicPr>
        <p:blipFill>
          <a:blip r:embed="rId3">
            <a:alphaModFix/>
          </a:blip>
          <a:stretch>
            <a:fillRect/>
          </a:stretch>
        </p:blipFill>
        <p:spPr>
          <a:xfrm>
            <a:off x="474800" y="2293575"/>
            <a:ext cx="1957475" cy="2609950"/>
          </a:xfrm>
          <a:prstGeom prst="rect">
            <a:avLst/>
          </a:prstGeom>
          <a:noFill/>
          <a:ln cap="flat" cmpd="sng" w="9525">
            <a:solidFill>
              <a:schemeClr val="dk2"/>
            </a:solidFill>
            <a:prstDash val="solid"/>
            <a:round/>
            <a:headEnd len="sm" w="sm" type="none"/>
            <a:tailEnd len="sm" w="sm" type="none"/>
          </a:ln>
        </p:spPr>
      </p:pic>
      <p:pic>
        <p:nvPicPr>
          <p:cNvPr id="240" name="Google Shape;240;p34"/>
          <p:cNvPicPr preferRelativeResize="0"/>
          <p:nvPr/>
        </p:nvPicPr>
        <p:blipFill>
          <a:blip r:embed="rId4">
            <a:alphaModFix/>
          </a:blip>
          <a:stretch>
            <a:fillRect/>
          </a:stretch>
        </p:blipFill>
        <p:spPr>
          <a:xfrm>
            <a:off x="3214212" y="2293560"/>
            <a:ext cx="1957475" cy="2609989"/>
          </a:xfrm>
          <a:prstGeom prst="rect">
            <a:avLst/>
          </a:prstGeom>
          <a:noFill/>
          <a:ln cap="flat" cmpd="sng" w="9525">
            <a:solidFill>
              <a:schemeClr val="dk2"/>
            </a:solidFill>
            <a:prstDash val="solid"/>
            <a:round/>
            <a:headEnd len="sm" w="sm" type="none"/>
            <a:tailEnd len="sm" w="sm" type="none"/>
          </a:ln>
        </p:spPr>
      </p:pic>
      <p:pic>
        <p:nvPicPr>
          <p:cNvPr id="241" name="Google Shape;241;p34"/>
          <p:cNvPicPr preferRelativeResize="0"/>
          <p:nvPr/>
        </p:nvPicPr>
        <p:blipFill>
          <a:blip r:embed="rId5">
            <a:alphaModFix/>
          </a:blip>
          <a:stretch>
            <a:fillRect/>
          </a:stretch>
        </p:blipFill>
        <p:spPr>
          <a:xfrm>
            <a:off x="5904469" y="2293562"/>
            <a:ext cx="1957475" cy="260996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5"/>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Couches: Cleaning</a:t>
            </a:r>
            <a:endParaRPr/>
          </a:p>
        </p:txBody>
      </p:sp>
      <p:sp>
        <p:nvSpPr>
          <p:cNvPr id="247" name="Google Shape;247;p35"/>
          <p:cNvSpPr txBox="1"/>
          <p:nvPr>
            <p:ph idx="1" type="body"/>
          </p:nvPr>
        </p:nvSpPr>
        <p:spPr>
          <a:xfrm>
            <a:off x="311700" y="1132275"/>
            <a:ext cx="5301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a:t>Takes ~30 min. of labor + machine costs          (+ water &amp; soap)</a:t>
            </a:r>
            <a:endParaRPr/>
          </a:p>
          <a:p>
            <a:pPr indent="-342900" lvl="0" marL="457200" rtl="0" algn="l">
              <a:spcBef>
                <a:spcPts val="0"/>
              </a:spcBef>
              <a:spcAft>
                <a:spcPts val="0"/>
              </a:spcAft>
              <a:buSzPts val="1800"/>
              <a:buChar char="●"/>
            </a:pPr>
            <a:r>
              <a:rPr lang="nl"/>
              <a:t>If it works: </a:t>
            </a:r>
            <a:endParaRPr/>
          </a:p>
          <a:p>
            <a:pPr indent="-317500" lvl="1" marL="914400" rtl="0" algn="l">
              <a:spcBef>
                <a:spcPts val="0"/>
              </a:spcBef>
              <a:spcAft>
                <a:spcPts val="0"/>
              </a:spcAft>
              <a:buSzPts val="1400"/>
              <a:buChar char="○"/>
            </a:pPr>
            <a:r>
              <a:rPr lang="nl" sz="1800"/>
              <a:t>G</a:t>
            </a:r>
            <a:r>
              <a:rPr lang="nl" sz="1800"/>
              <a:t>arbage cost is saved (€6.16 for a two-seat couch)</a:t>
            </a:r>
            <a:endParaRPr sz="1800"/>
          </a:p>
          <a:p>
            <a:pPr indent="-342900" lvl="1" marL="914400" rtl="0" algn="l">
              <a:spcBef>
                <a:spcPts val="0"/>
              </a:spcBef>
              <a:spcAft>
                <a:spcPts val="0"/>
              </a:spcAft>
              <a:buSzPts val="1800"/>
              <a:buChar char="○"/>
            </a:pPr>
            <a:r>
              <a:rPr lang="nl" sz="1800"/>
              <a:t>Processing fee is earned (€4.77 for a two-seat couch)</a:t>
            </a:r>
            <a:endParaRPr sz="1800"/>
          </a:p>
          <a:p>
            <a:pPr indent="-342900" lvl="0" marL="457200" rtl="0" algn="l">
              <a:spcBef>
                <a:spcPts val="0"/>
              </a:spcBef>
              <a:spcAft>
                <a:spcPts val="0"/>
              </a:spcAft>
              <a:buSzPts val="1800"/>
              <a:buChar char="●"/>
            </a:pPr>
            <a:r>
              <a:rPr lang="nl"/>
              <a:t>Problem: deep stains can not be cleaned.</a:t>
            </a:r>
            <a:endParaRPr/>
          </a:p>
          <a:p>
            <a:pPr indent="-342900" lvl="0" marL="457200" rtl="0" algn="l">
              <a:spcBef>
                <a:spcPts val="0"/>
              </a:spcBef>
              <a:spcAft>
                <a:spcPts val="0"/>
              </a:spcAft>
              <a:buSzPts val="1800"/>
              <a:buChar char="●"/>
            </a:pPr>
            <a:r>
              <a:rPr lang="nl"/>
              <a:t>Conclusion: this solution is couch dependent and should therefore be tested.  </a:t>
            </a:r>
            <a:endParaRPr/>
          </a:p>
        </p:txBody>
      </p:sp>
      <p:pic>
        <p:nvPicPr>
          <p:cNvPr id="248" name="Google Shape;248;p35"/>
          <p:cNvPicPr preferRelativeResize="0"/>
          <p:nvPr/>
        </p:nvPicPr>
        <p:blipFill>
          <a:blip r:embed="rId3">
            <a:alphaModFix/>
          </a:blip>
          <a:stretch>
            <a:fillRect/>
          </a:stretch>
        </p:blipFill>
        <p:spPr>
          <a:xfrm>
            <a:off x="5539950" y="1150463"/>
            <a:ext cx="2281101" cy="3380024"/>
          </a:xfrm>
          <a:prstGeom prst="rect">
            <a:avLst/>
          </a:prstGeom>
          <a:noFill/>
          <a:ln>
            <a:noFill/>
          </a:ln>
        </p:spPr>
      </p:pic>
      <p:sp>
        <p:nvSpPr>
          <p:cNvPr id="249" name="Google Shape;249;p35"/>
          <p:cNvSpPr/>
          <p:nvPr/>
        </p:nvSpPr>
        <p:spPr>
          <a:xfrm rot="-1792278">
            <a:off x="6348434" y="1950902"/>
            <a:ext cx="337313" cy="628946"/>
          </a:xfrm>
          <a:prstGeom prst="downArrow">
            <a:avLst>
              <a:gd fmla="val 50000" name="adj1"/>
              <a:gd fmla="val 500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5"/>
          <p:cNvSpPr/>
          <p:nvPr/>
        </p:nvSpPr>
        <p:spPr>
          <a:xfrm rot="2151623">
            <a:off x="7317436" y="2860569"/>
            <a:ext cx="340553" cy="623606"/>
          </a:xfrm>
          <a:prstGeom prst="downArrow">
            <a:avLst>
              <a:gd fmla="val 50000" name="adj1"/>
              <a:gd fmla="val 500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6"/>
          <p:cNvSpPr txBox="1"/>
          <p:nvPr>
            <p:ph type="title"/>
          </p:nvPr>
        </p:nvSpPr>
        <p:spPr>
          <a:xfrm>
            <a:off x="311700" y="2624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latin typeface="Century Gothic"/>
                <a:ea typeface="Century Gothic"/>
                <a:cs typeface="Century Gothic"/>
                <a:sym typeface="Century Gothic"/>
              </a:rPr>
              <a:t>Couches: Reusing </a:t>
            </a:r>
            <a:endParaRPr>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nl" sz="1600">
                <a:latin typeface="Century Gothic"/>
                <a:ea typeface="Century Gothic"/>
                <a:cs typeface="Century Gothic"/>
                <a:sym typeface="Century Gothic"/>
              </a:rPr>
              <a:t>(Student Survey)</a:t>
            </a:r>
            <a:br>
              <a:rPr lang="nl" sz="1600">
                <a:latin typeface="Century Gothic"/>
                <a:ea typeface="Century Gothic"/>
                <a:cs typeface="Century Gothic"/>
                <a:sym typeface="Century Gothic"/>
              </a:rPr>
            </a:br>
            <a:r>
              <a:rPr lang="nl" sz="1600">
                <a:latin typeface="Century Gothic"/>
                <a:ea typeface="Century Gothic"/>
                <a:cs typeface="Century Gothic"/>
                <a:sym typeface="Century Gothic"/>
              </a:rPr>
              <a:t> N = </a:t>
            </a:r>
            <a:r>
              <a:rPr lang="nl" sz="1600"/>
              <a:t>35</a:t>
            </a:r>
            <a:br>
              <a:rPr lang="nl" sz="1600">
                <a:latin typeface="Century Gothic"/>
                <a:ea typeface="Century Gothic"/>
                <a:cs typeface="Century Gothic"/>
                <a:sym typeface="Century Gothic"/>
              </a:rPr>
            </a:br>
            <a:endParaRPr sz="1600"/>
          </a:p>
        </p:txBody>
      </p:sp>
      <p:sp>
        <p:nvSpPr>
          <p:cNvPr id="257" name="Google Shape;257;p36"/>
          <p:cNvSpPr txBox="1"/>
          <p:nvPr>
            <p:ph idx="1" type="body"/>
          </p:nvPr>
        </p:nvSpPr>
        <p:spPr>
          <a:xfrm>
            <a:off x="311700" y="1535075"/>
            <a:ext cx="7762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entury Gothic"/>
              <a:buChar char="●"/>
            </a:pPr>
            <a:r>
              <a:rPr lang="nl">
                <a:solidFill>
                  <a:srgbClr val="0B5394"/>
                </a:solidFill>
                <a:latin typeface="Century Gothic"/>
                <a:ea typeface="Century Gothic"/>
                <a:cs typeface="Century Gothic"/>
                <a:sym typeface="Century Gothic"/>
              </a:rPr>
              <a:t>61%</a:t>
            </a:r>
            <a:r>
              <a:rPr lang="nl">
                <a:latin typeface="Century Gothic"/>
                <a:ea typeface="Century Gothic"/>
                <a:cs typeface="Century Gothic"/>
                <a:sym typeface="Century Gothic"/>
              </a:rPr>
              <a:t> </a:t>
            </a:r>
            <a:r>
              <a:rPr lang="nl" sz="1400">
                <a:latin typeface="Century Gothic"/>
                <a:ea typeface="Century Gothic"/>
                <a:cs typeface="Century Gothic"/>
                <a:sym typeface="Century Gothic"/>
              </a:rPr>
              <a:t>of Leiden student sample size would buy a 2nd hand couch</a:t>
            </a:r>
            <a:endParaRPr sz="14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nl">
                <a:solidFill>
                  <a:srgbClr val="0B5394"/>
                </a:solidFill>
                <a:latin typeface="Century Gothic"/>
                <a:ea typeface="Century Gothic"/>
                <a:cs typeface="Century Gothic"/>
                <a:sym typeface="Century Gothic"/>
              </a:rPr>
              <a:t>73%</a:t>
            </a:r>
            <a:r>
              <a:rPr lang="nl">
                <a:latin typeface="Century Gothic"/>
                <a:ea typeface="Century Gothic"/>
                <a:cs typeface="Century Gothic"/>
                <a:sym typeface="Century Gothic"/>
              </a:rPr>
              <a:t> </a:t>
            </a:r>
            <a:r>
              <a:rPr lang="nl" sz="1400">
                <a:latin typeface="Century Gothic"/>
                <a:ea typeface="Century Gothic"/>
                <a:cs typeface="Century Gothic"/>
                <a:sym typeface="Century Gothic"/>
              </a:rPr>
              <a:t>said price important</a:t>
            </a:r>
            <a:endParaRPr sz="14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nl">
                <a:solidFill>
                  <a:srgbClr val="0B5394"/>
                </a:solidFill>
                <a:latin typeface="Century Gothic"/>
                <a:ea typeface="Century Gothic"/>
                <a:cs typeface="Century Gothic"/>
                <a:sym typeface="Century Gothic"/>
              </a:rPr>
              <a:t>76%</a:t>
            </a:r>
            <a:r>
              <a:rPr lang="nl">
                <a:latin typeface="Century Gothic"/>
                <a:ea typeface="Century Gothic"/>
                <a:cs typeface="Century Gothic"/>
                <a:sym typeface="Century Gothic"/>
              </a:rPr>
              <a:t> </a:t>
            </a:r>
            <a:r>
              <a:rPr lang="nl" sz="1400">
                <a:latin typeface="Century Gothic"/>
                <a:ea typeface="Century Gothic"/>
                <a:cs typeface="Century Gothic"/>
                <a:sym typeface="Century Gothic"/>
              </a:rPr>
              <a:t>noted that stains were a decisive factor</a:t>
            </a:r>
            <a:endParaRPr sz="14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nl">
                <a:solidFill>
                  <a:srgbClr val="0B5394"/>
                </a:solidFill>
                <a:latin typeface="Century Gothic"/>
                <a:ea typeface="Century Gothic"/>
                <a:cs typeface="Century Gothic"/>
                <a:sym typeface="Century Gothic"/>
              </a:rPr>
              <a:t>80+%</a:t>
            </a:r>
            <a:r>
              <a:rPr lang="nl">
                <a:latin typeface="Century Gothic"/>
                <a:ea typeface="Century Gothic"/>
                <a:cs typeface="Century Gothic"/>
                <a:sym typeface="Century Gothic"/>
              </a:rPr>
              <a:t> </a:t>
            </a:r>
            <a:r>
              <a:rPr lang="nl" sz="1400">
                <a:latin typeface="Century Gothic"/>
                <a:ea typeface="Century Gothic"/>
                <a:cs typeface="Century Gothic"/>
                <a:sym typeface="Century Gothic"/>
              </a:rPr>
              <a:t>were interested in couch delivery services</a:t>
            </a:r>
            <a:endParaRPr sz="14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nl">
                <a:solidFill>
                  <a:srgbClr val="0B5394"/>
                </a:solidFill>
                <a:latin typeface="Century Gothic"/>
                <a:ea typeface="Century Gothic"/>
                <a:cs typeface="Century Gothic"/>
                <a:sym typeface="Century Gothic"/>
              </a:rPr>
              <a:t>47%</a:t>
            </a:r>
            <a:r>
              <a:rPr lang="nl">
                <a:latin typeface="Century Gothic"/>
                <a:ea typeface="Century Gothic"/>
                <a:cs typeface="Century Gothic"/>
                <a:sym typeface="Century Gothic"/>
              </a:rPr>
              <a:t> </a:t>
            </a:r>
            <a:r>
              <a:rPr lang="nl" sz="1400">
                <a:latin typeface="Century Gothic"/>
                <a:ea typeface="Century Gothic"/>
                <a:cs typeface="Century Gothic"/>
                <a:sym typeface="Century Gothic"/>
              </a:rPr>
              <a:t>wish to buy a 2nd hand couch via social media</a:t>
            </a:r>
            <a:r>
              <a:rPr lang="nl">
                <a:latin typeface="Century Gothic"/>
                <a:ea typeface="Century Gothic"/>
                <a:cs typeface="Century Gothic"/>
                <a:sym typeface="Century Gothic"/>
              </a:rPr>
              <a:t> </a:t>
            </a:r>
            <a:endParaRPr>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nl">
                <a:solidFill>
                  <a:srgbClr val="0B5394"/>
                </a:solidFill>
                <a:latin typeface="Century Gothic"/>
                <a:ea typeface="Century Gothic"/>
                <a:cs typeface="Century Gothic"/>
                <a:sym typeface="Century Gothic"/>
              </a:rPr>
              <a:t>32%</a:t>
            </a:r>
            <a:r>
              <a:rPr lang="nl">
                <a:latin typeface="Century Gothic"/>
                <a:ea typeface="Century Gothic"/>
                <a:cs typeface="Century Gothic"/>
                <a:sym typeface="Century Gothic"/>
              </a:rPr>
              <a:t> </a:t>
            </a:r>
            <a:r>
              <a:rPr lang="nl" sz="1400">
                <a:latin typeface="Century Gothic"/>
                <a:ea typeface="Century Gothic"/>
                <a:cs typeface="Century Gothic"/>
                <a:sym typeface="Century Gothic"/>
              </a:rPr>
              <a:t>are interested in a warehouse sale.</a:t>
            </a:r>
            <a:endParaRPr sz="1400">
              <a:latin typeface="Century Gothic"/>
              <a:ea typeface="Century Gothic"/>
              <a:cs typeface="Century Gothic"/>
              <a:sym typeface="Century Gothic"/>
            </a:endParaRPr>
          </a:p>
        </p:txBody>
      </p:sp>
      <p:sp>
        <p:nvSpPr>
          <p:cNvPr id="258" name="Google Shape;258;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pic>
        <p:nvPicPr>
          <p:cNvPr id="259" name="Google Shape;259;p36"/>
          <p:cNvPicPr preferRelativeResize="0"/>
          <p:nvPr/>
        </p:nvPicPr>
        <p:blipFill rotWithShape="1">
          <a:blip r:embed="rId3">
            <a:alphaModFix/>
          </a:blip>
          <a:srcRect b="25372" l="25002" r="33801" t="24234"/>
          <a:stretch/>
        </p:blipFill>
        <p:spPr>
          <a:xfrm>
            <a:off x="5214625" y="2957350"/>
            <a:ext cx="2859578" cy="2186152"/>
          </a:xfrm>
          <a:prstGeom prst="rect">
            <a:avLst/>
          </a:prstGeom>
          <a:noFill/>
          <a:ln>
            <a:noFill/>
          </a:ln>
        </p:spPr>
      </p:pic>
      <p:sp>
        <p:nvSpPr>
          <p:cNvPr id="260" name="Google Shape;260;p36"/>
          <p:cNvSpPr txBox="1"/>
          <p:nvPr/>
        </p:nvSpPr>
        <p:spPr>
          <a:xfrm>
            <a:off x="311700" y="3734625"/>
            <a:ext cx="4244400" cy="159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800">
                <a:latin typeface="Century Gothic"/>
                <a:ea typeface="Century Gothic"/>
                <a:cs typeface="Century Gothic"/>
                <a:sym typeface="Century Gothic"/>
              </a:rPr>
              <a:t>= Trying to make Leiden students more circular….</a:t>
            </a:r>
            <a:endParaRPr sz="1800">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7"/>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latin typeface="Century Gothic"/>
                <a:ea typeface="Century Gothic"/>
                <a:cs typeface="Century Gothic"/>
                <a:sym typeface="Century Gothic"/>
              </a:rPr>
              <a:t>Connecting Het Warenhuis with Students</a:t>
            </a:r>
            <a:endParaRPr>
              <a:latin typeface="Century Gothic"/>
              <a:ea typeface="Century Gothic"/>
              <a:cs typeface="Century Gothic"/>
              <a:sym typeface="Century Gothic"/>
            </a:endParaRPr>
          </a:p>
        </p:txBody>
      </p:sp>
      <p:sp>
        <p:nvSpPr>
          <p:cNvPr id="266" name="Google Shape;266;p37"/>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entury Gothic"/>
              <a:buChar char="●"/>
            </a:pPr>
            <a:r>
              <a:rPr lang="nl">
                <a:latin typeface="Century Gothic"/>
                <a:ea typeface="Century Gothic"/>
                <a:cs typeface="Century Gothic"/>
                <a:sym typeface="Century Gothic"/>
              </a:rPr>
              <a:t>Social Media</a:t>
            </a:r>
            <a:endParaRPr>
              <a:latin typeface="Century Gothic"/>
              <a:ea typeface="Century Gothic"/>
              <a:cs typeface="Century Gothic"/>
              <a:sym typeface="Century Gothic"/>
            </a:endParaRPr>
          </a:p>
          <a:p>
            <a:pPr indent="-317500" lvl="0" marL="457200" rtl="0" algn="l">
              <a:spcBef>
                <a:spcPts val="0"/>
              </a:spcBef>
              <a:spcAft>
                <a:spcPts val="0"/>
              </a:spcAft>
              <a:buSzPts val="1400"/>
              <a:buFont typeface="Century Gothic"/>
              <a:buChar char="-"/>
            </a:pPr>
            <a:r>
              <a:rPr lang="nl" sz="1400">
                <a:latin typeface="Century Gothic"/>
                <a:ea typeface="Century Gothic"/>
                <a:cs typeface="Century Gothic"/>
                <a:sym typeface="Century Gothic"/>
              </a:rPr>
              <a:t>Created their Instagram and Facebook presence. </a:t>
            </a:r>
            <a:endParaRPr sz="1400">
              <a:latin typeface="Century Gothic"/>
              <a:ea typeface="Century Gothic"/>
              <a:cs typeface="Century Gothic"/>
              <a:sym typeface="Century Gothic"/>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457200" rtl="0" algn="l">
              <a:spcBef>
                <a:spcPts val="1600"/>
              </a:spcBef>
              <a:spcAft>
                <a:spcPts val="0"/>
              </a:spcAft>
              <a:buNone/>
            </a:pPr>
            <a:r>
              <a:t/>
            </a:r>
            <a:endParaRPr/>
          </a:p>
          <a:p>
            <a:pPr indent="-342900" lvl="0" marL="457200" rtl="0" algn="l">
              <a:spcBef>
                <a:spcPts val="1600"/>
              </a:spcBef>
              <a:spcAft>
                <a:spcPts val="0"/>
              </a:spcAft>
              <a:buSzPts val="1800"/>
              <a:buFont typeface="Century Gothic"/>
              <a:buChar char="●"/>
            </a:pPr>
            <a:r>
              <a:rPr lang="nl">
                <a:latin typeface="Century Gothic"/>
                <a:ea typeface="Century Gothic"/>
                <a:cs typeface="Century Gothic"/>
                <a:sym typeface="Century Gothic"/>
              </a:rPr>
              <a:t>Warehouse Sales</a:t>
            </a:r>
            <a:endParaRPr>
              <a:latin typeface="Century Gothic"/>
              <a:ea typeface="Century Gothic"/>
              <a:cs typeface="Century Gothic"/>
              <a:sym typeface="Century Gothic"/>
            </a:endParaRPr>
          </a:p>
          <a:p>
            <a:pPr indent="-317500" lvl="0" marL="457200" rtl="0" algn="l">
              <a:spcBef>
                <a:spcPts val="0"/>
              </a:spcBef>
              <a:spcAft>
                <a:spcPts val="0"/>
              </a:spcAft>
              <a:buSzPts val="1400"/>
              <a:buFont typeface="Century Gothic"/>
              <a:buChar char="-"/>
            </a:pPr>
            <a:r>
              <a:rPr lang="nl" sz="1400">
                <a:latin typeface="Century Gothic"/>
                <a:ea typeface="Century Gothic"/>
                <a:cs typeface="Century Gothic"/>
                <a:sym typeface="Century Gothic"/>
              </a:rPr>
              <a:t>Working towards including het Warenhuis in the newsletter and information sent by Leiden University to incoming students in August.</a:t>
            </a:r>
            <a:endParaRPr sz="1400">
              <a:latin typeface="Century Gothic"/>
              <a:ea typeface="Century Gothic"/>
              <a:cs typeface="Century Gothic"/>
              <a:sym typeface="Century Gothic"/>
            </a:endParaRPr>
          </a:p>
        </p:txBody>
      </p:sp>
      <p:sp>
        <p:nvSpPr>
          <p:cNvPr id="267" name="Google Shape;267;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pic>
        <p:nvPicPr>
          <p:cNvPr id="268" name="Google Shape;268;p37"/>
          <p:cNvPicPr preferRelativeResize="0"/>
          <p:nvPr/>
        </p:nvPicPr>
        <p:blipFill>
          <a:blip r:embed="rId3">
            <a:alphaModFix/>
          </a:blip>
          <a:stretch>
            <a:fillRect/>
          </a:stretch>
        </p:blipFill>
        <p:spPr>
          <a:xfrm>
            <a:off x="826325" y="1970000"/>
            <a:ext cx="1228425" cy="1951200"/>
          </a:xfrm>
          <a:prstGeom prst="rect">
            <a:avLst/>
          </a:prstGeom>
          <a:noFill/>
          <a:ln cap="flat" cmpd="sng" w="9525">
            <a:solidFill>
              <a:schemeClr val="dk2"/>
            </a:solidFill>
            <a:prstDash val="solid"/>
            <a:round/>
            <a:headEnd len="sm" w="sm" type="none"/>
            <a:tailEnd len="sm" w="sm" type="none"/>
          </a:ln>
        </p:spPr>
      </p:pic>
      <p:pic>
        <p:nvPicPr>
          <p:cNvPr id="269" name="Google Shape;269;p37"/>
          <p:cNvPicPr preferRelativeResize="0"/>
          <p:nvPr/>
        </p:nvPicPr>
        <p:blipFill>
          <a:blip r:embed="rId4">
            <a:alphaModFix/>
          </a:blip>
          <a:stretch>
            <a:fillRect/>
          </a:stretch>
        </p:blipFill>
        <p:spPr>
          <a:xfrm>
            <a:off x="3381126" y="1970000"/>
            <a:ext cx="1190875" cy="1951200"/>
          </a:xfrm>
          <a:prstGeom prst="rect">
            <a:avLst/>
          </a:prstGeom>
          <a:noFill/>
          <a:ln cap="flat" cmpd="sng" w="9525">
            <a:solidFill>
              <a:schemeClr val="dk2"/>
            </a:solidFill>
            <a:prstDash val="solid"/>
            <a:round/>
            <a:headEnd len="sm" w="sm" type="none"/>
            <a:tailEnd len="sm" w="sm" type="none"/>
          </a:ln>
        </p:spPr>
      </p:pic>
      <p:pic>
        <p:nvPicPr>
          <p:cNvPr id="270" name="Google Shape;270;p37"/>
          <p:cNvPicPr preferRelativeResize="0"/>
          <p:nvPr/>
        </p:nvPicPr>
        <p:blipFill>
          <a:blip r:embed="rId5">
            <a:alphaModFix/>
          </a:blip>
          <a:stretch>
            <a:fillRect/>
          </a:stretch>
        </p:blipFill>
        <p:spPr>
          <a:xfrm>
            <a:off x="6262450" y="1904525"/>
            <a:ext cx="1056675" cy="2016675"/>
          </a:xfrm>
          <a:prstGeom prst="rect">
            <a:avLst/>
          </a:prstGeom>
          <a:noFill/>
          <a:ln cap="flat" cmpd="sng" w="9525">
            <a:solidFill>
              <a:schemeClr val="dk2"/>
            </a:solidFill>
            <a:prstDash val="solid"/>
            <a:round/>
            <a:headEnd len="sm" w="sm" type="none"/>
            <a:tailEnd len="sm" w="sm" type="none"/>
          </a:ln>
        </p:spPr>
      </p:pic>
      <p:sp>
        <p:nvSpPr>
          <p:cNvPr id="271" name="Google Shape;271;p37"/>
          <p:cNvSpPr txBox="1"/>
          <p:nvPr/>
        </p:nvSpPr>
        <p:spPr>
          <a:xfrm>
            <a:off x="2668700" y="2691800"/>
            <a:ext cx="384900" cy="50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a:solidFill>
                  <a:srgbClr val="0B5394"/>
                </a:solidFill>
              </a:rPr>
              <a:t>-</a:t>
            </a:r>
            <a:endParaRPr>
              <a:solidFill>
                <a:srgbClr val="0B5394"/>
              </a:solidFill>
            </a:endParaRPr>
          </a:p>
        </p:txBody>
      </p:sp>
      <p:sp>
        <p:nvSpPr>
          <p:cNvPr id="272" name="Google Shape;272;p37"/>
          <p:cNvSpPr txBox="1"/>
          <p:nvPr/>
        </p:nvSpPr>
        <p:spPr>
          <a:xfrm>
            <a:off x="5361975" y="2748800"/>
            <a:ext cx="786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a:solidFill>
                  <a:srgbClr val="0B5394"/>
                </a:solidFill>
              </a:rPr>
              <a:t>-</a:t>
            </a:r>
            <a:endParaRPr>
              <a:solidFill>
                <a:srgbClr val="0B5394"/>
              </a:solidFill>
            </a:endParaRPr>
          </a:p>
        </p:txBody>
      </p:sp>
      <p:sp>
        <p:nvSpPr>
          <p:cNvPr id="273" name="Google Shape;273;p37"/>
          <p:cNvSpPr/>
          <p:nvPr/>
        </p:nvSpPr>
        <p:spPr>
          <a:xfrm>
            <a:off x="6106925" y="3520075"/>
            <a:ext cx="605700" cy="5730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8"/>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Couches: Recycling</a:t>
            </a:r>
            <a:endParaRPr/>
          </a:p>
        </p:txBody>
      </p:sp>
      <p:sp>
        <p:nvSpPr>
          <p:cNvPr id="279" name="Google Shape;279;p38"/>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a:t>If a couch is not sellable: de-construct!</a:t>
            </a:r>
            <a:endParaRPr/>
          </a:p>
          <a:p>
            <a:pPr indent="-342900" lvl="0" marL="457200" rtl="0" algn="l">
              <a:spcBef>
                <a:spcPts val="0"/>
              </a:spcBef>
              <a:spcAft>
                <a:spcPts val="0"/>
              </a:spcAft>
              <a:buSzPts val="1800"/>
              <a:buChar char="●"/>
            </a:pPr>
            <a:r>
              <a:rPr lang="nl"/>
              <a:t>Some testing: it takes 2 persons (with no practical experience) + 20~60 minutes to deconstruct a couch into: [1]</a:t>
            </a:r>
            <a:endParaRPr/>
          </a:p>
          <a:p>
            <a:pPr indent="-317500" lvl="1" marL="914400" rtl="0" algn="l">
              <a:spcBef>
                <a:spcPts val="0"/>
              </a:spcBef>
              <a:spcAft>
                <a:spcPts val="0"/>
              </a:spcAft>
              <a:buSzPts val="1400"/>
              <a:buChar char="○"/>
            </a:pPr>
            <a:r>
              <a:rPr lang="nl"/>
              <a:t> Wooden components;</a:t>
            </a:r>
            <a:endParaRPr/>
          </a:p>
          <a:p>
            <a:pPr indent="-317500" lvl="1" marL="914400" rtl="0" algn="l">
              <a:spcBef>
                <a:spcPts val="0"/>
              </a:spcBef>
              <a:spcAft>
                <a:spcPts val="0"/>
              </a:spcAft>
              <a:buSzPts val="1400"/>
              <a:buChar char="○"/>
            </a:pPr>
            <a:r>
              <a:rPr lang="nl"/>
              <a:t> Cover (polyester or leather);</a:t>
            </a:r>
            <a:endParaRPr/>
          </a:p>
          <a:p>
            <a:pPr indent="-317500" lvl="1" marL="914400" rtl="0" algn="l">
              <a:spcBef>
                <a:spcPts val="0"/>
              </a:spcBef>
              <a:spcAft>
                <a:spcPts val="0"/>
              </a:spcAft>
              <a:buSzPts val="1400"/>
              <a:buChar char="○"/>
            </a:pPr>
            <a:r>
              <a:rPr lang="nl"/>
              <a:t> Foam.</a:t>
            </a:r>
            <a:endParaRPr/>
          </a:p>
        </p:txBody>
      </p:sp>
      <p:sp>
        <p:nvSpPr>
          <p:cNvPr id="280" name="Google Shape;280;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281" name="Google Shape;281;p38"/>
          <p:cNvSpPr txBox="1"/>
          <p:nvPr/>
        </p:nvSpPr>
        <p:spPr>
          <a:xfrm>
            <a:off x="2835000" y="4210225"/>
            <a:ext cx="4641600" cy="6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a:latin typeface="Century Gothic"/>
                <a:ea typeface="Century Gothic"/>
                <a:cs typeface="Century Gothic"/>
                <a:sym typeface="Century Gothic"/>
              </a:rPr>
              <a:t>...These materials may be sold or re-used to create other saleable goods (e.g. leather jacket, </a:t>
            </a:r>
            <a:r>
              <a:rPr lang="nl">
                <a:latin typeface="Century Gothic"/>
                <a:ea typeface="Century Gothic"/>
                <a:cs typeface="Century Gothic"/>
                <a:sym typeface="Century Gothic"/>
              </a:rPr>
              <a:t>filling</a:t>
            </a:r>
            <a:r>
              <a:rPr lang="nl">
                <a:latin typeface="Century Gothic"/>
                <a:ea typeface="Century Gothic"/>
                <a:cs typeface="Century Gothic"/>
                <a:sym typeface="Century Gothic"/>
              </a:rPr>
              <a:t> for cushions...) </a:t>
            </a:r>
            <a:endParaRPr>
              <a:latin typeface="Century Gothic"/>
              <a:ea typeface="Century Gothic"/>
              <a:cs typeface="Century Gothic"/>
              <a:sym typeface="Century Gothic"/>
            </a:endParaRPr>
          </a:p>
        </p:txBody>
      </p:sp>
      <p:pic>
        <p:nvPicPr>
          <p:cNvPr id="282" name="Google Shape;282;p38"/>
          <p:cNvPicPr preferRelativeResize="0"/>
          <p:nvPr/>
        </p:nvPicPr>
        <p:blipFill>
          <a:blip r:embed="rId3">
            <a:alphaModFix/>
          </a:blip>
          <a:stretch>
            <a:fillRect/>
          </a:stretch>
        </p:blipFill>
        <p:spPr>
          <a:xfrm>
            <a:off x="1199700" y="2964675"/>
            <a:ext cx="1400800" cy="18677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9"/>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Wood: Numbers</a:t>
            </a:r>
            <a:endParaRPr/>
          </a:p>
        </p:txBody>
      </p:sp>
      <p:sp>
        <p:nvSpPr>
          <p:cNvPr id="288" name="Google Shape;288;p39"/>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a:t>1549 couches → 71,563 kg → 35,000~55,000 kg wood! [1,2]</a:t>
            </a:r>
            <a:endParaRPr/>
          </a:p>
          <a:p>
            <a:pPr indent="-342900" lvl="0" marL="457200" rtl="0" algn="l">
              <a:spcBef>
                <a:spcPts val="0"/>
              </a:spcBef>
              <a:spcAft>
                <a:spcPts val="0"/>
              </a:spcAft>
              <a:buSzPts val="1800"/>
              <a:buChar char="●"/>
            </a:pPr>
            <a:r>
              <a:rPr lang="nl"/>
              <a:t>This is B-quality wood, small size</a:t>
            </a:r>
            <a:endParaRPr/>
          </a:p>
        </p:txBody>
      </p:sp>
      <p:pic>
        <p:nvPicPr>
          <p:cNvPr id="289" name="Google Shape;289;p39"/>
          <p:cNvPicPr preferRelativeResize="0"/>
          <p:nvPr/>
        </p:nvPicPr>
        <p:blipFill>
          <a:blip r:embed="rId3">
            <a:alphaModFix/>
          </a:blip>
          <a:stretch>
            <a:fillRect/>
          </a:stretch>
        </p:blipFill>
        <p:spPr>
          <a:xfrm>
            <a:off x="2283274" y="2093884"/>
            <a:ext cx="3819372" cy="2864499"/>
          </a:xfrm>
          <a:prstGeom prst="rect">
            <a:avLst/>
          </a:prstGeom>
          <a:noFill/>
          <a:ln cap="flat" cmpd="sng" w="9525">
            <a:solidFill>
              <a:srgbClr val="595959"/>
            </a:solidFill>
            <a:prstDash val="solid"/>
            <a:round/>
            <a:headEnd len="sm" w="sm" type="none"/>
            <a:tailEnd len="sm" w="sm" type="none"/>
          </a:ln>
        </p:spPr>
      </p:pic>
      <p:sp>
        <p:nvSpPr>
          <p:cNvPr id="290" name="Google Shape;290;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0"/>
          <p:cNvSpPr txBox="1"/>
          <p:nvPr>
            <p:ph type="title"/>
          </p:nvPr>
        </p:nvSpPr>
        <p:spPr>
          <a:xfrm>
            <a:off x="311700" y="2624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Wood: Recycling</a:t>
            </a:r>
            <a:endParaRPr/>
          </a:p>
        </p:txBody>
      </p:sp>
      <p:sp>
        <p:nvSpPr>
          <p:cNvPr id="296" name="Google Shape;296;p40"/>
          <p:cNvSpPr txBox="1"/>
          <p:nvPr>
            <p:ph idx="1" type="body"/>
          </p:nvPr>
        </p:nvSpPr>
        <p:spPr>
          <a:xfrm>
            <a:off x="311700" y="1017725"/>
            <a:ext cx="77625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nl"/>
              <a:t>Problem: shredding is only solution for large quantities</a:t>
            </a:r>
            <a:endParaRPr/>
          </a:p>
          <a:p>
            <a:pPr indent="-317500" lvl="1" marL="914400" rtl="0" algn="l">
              <a:lnSpc>
                <a:spcPct val="150000"/>
              </a:lnSpc>
              <a:spcBef>
                <a:spcPts val="0"/>
              </a:spcBef>
              <a:spcAft>
                <a:spcPts val="0"/>
              </a:spcAft>
              <a:buSzPts val="1400"/>
              <a:buChar char="○"/>
            </a:pPr>
            <a:r>
              <a:rPr lang="nl"/>
              <a:t>This is already done by most garbage collectors</a:t>
            </a:r>
            <a:endParaRPr/>
          </a:p>
          <a:p>
            <a:pPr indent="-342900" lvl="0" marL="457200" rtl="0" algn="l">
              <a:lnSpc>
                <a:spcPct val="150000"/>
              </a:lnSpc>
              <a:spcBef>
                <a:spcPts val="0"/>
              </a:spcBef>
              <a:spcAft>
                <a:spcPts val="0"/>
              </a:spcAft>
              <a:buSzPts val="1800"/>
              <a:buChar char="●"/>
            </a:pPr>
            <a:r>
              <a:rPr lang="nl"/>
              <a:t>B-quality wood costs money to get rid of [1,2,3,4]</a:t>
            </a:r>
            <a:endParaRPr/>
          </a:p>
          <a:p>
            <a:pPr indent="-317500" lvl="1" marL="914400" rtl="0" algn="l">
              <a:lnSpc>
                <a:spcPct val="150000"/>
              </a:lnSpc>
              <a:spcBef>
                <a:spcPts val="0"/>
              </a:spcBef>
              <a:spcAft>
                <a:spcPts val="0"/>
              </a:spcAft>
              <a:buSzPts val="1400"/>
              <a:buChar char="○"/>
            </a:pPr>
            <a:r>
              <a:rPr lang="nl"/>
              <a:t>Het Warenhuis pays €70 per 1000 kg for wood</a:t>
            </a:r>
            <a:endParaRPr/>
          </a:p>
          <a:p>
            <a:pPr indent="-317500" lvl="1" marL="914400" rtl="0" algn="l">
              <a:lnSpc>
                <a:spcPct val="150000"/>
              </a:lnSpc>
              <a:spcBef>
                <a:spcPts val="0"/>
              </a:spcBef>
              <a:spcAft>
                <a:spcPts val="0"/>
              </a:spcAft>
              <a:buSzPts val="1400"/>
              <a:buChar char="○"/>
            </a:pPr>
            <a:r>
              <a:rPr lang="nl"/>
              <a:t>Remember: mixed garbage is €145 per 1000 kg</a:t>
            </a:r>
            <a:endParaRPr/>
          </a:p>
          <a:p>
            <a:pPr indent="-317500" lvl="1" marL="914400" rtl="0" algn="l">
              <a:lnSpc>
                <a:spcPct val="150000"/>
              </a:lnSpc>
              <a:spcBef>
                <a:spcPts val="0"/>
              </a:spcBef>
              <a:spcAft>
                <a:spcPts val="0"/>
              </a:spcAft>
              <a:buSzPts val="1400"/>
              <a:buChar char="○"/>
            </a:pPr>
            <a:r>
              <a:rPr lang="nl"/>
              <a:t>→ </a:t>
            </a:r>
            <a:r>
              <a:rPr lang="nl"/>
              <a:t>Possibility</a:t>
            </a:r>
            <a:r>
              <a:rPr lang="nl"/>
              <a:t> of saving 50% on wood costs</a:t>
            </a:r>
            <a:endParaRPr/>
          </a:p>
          <a:p>
            <a:pPr indent="-342900" lvl="0" marL="457200" rtl="0" algn="l">
              <a:lnSpc>
                <a:spcPct val="150000"/>
              </a:lnSpc>
              <a:spcBef>
                <a:spcPts val="0"/>
              </a:spcBef>
              <a:spcAft>
                <a:spcPts val="0"/>
              </a:spcAft>
              <a:buSzPts val="1800"/>
              <a:buChar char="●"/>
            </a:pPr>
            <a:r>
              <a:rPr lang="nl"/>
              <a:t>Possible products that can be made </a:t>
            </a:r>
            <a:endParaRPr/>
          </a:p>
          <a:p>
            <a:pPr indent="-317500" lvl="1" marL="914400" rtl="0" algn="l">
              <a:lnSpc>
                <a:spcPct val="150000"/>
              </a:lnSpc>
              <a:spcBef>
                <a:spcPts val="0"/>
              </a:spcBef>
              <a:spcAft>
                <a:spcPts val="0"/>
              </a:spcAft>
              <a:buSzPts val="1400"/>
              <a:buChar char="○"/>
            </a:pPr>
            <a:r>
              <a:rPr lang="nl"/>
              <a:t>Plywood</a:t>
            </a:r>
            <a:endParaRPr/>
          </a:p>
          <a:p>
            <a:pPr indent="-317500" lvl="1" marL="914400" rtl="0" algn="l">
              <a:lnSpc>
                <a:spcPct val="150000"/>
              </a:lnSpc>
              <a:spcBef>
                <a:spcPts val="0"/>
              </a:spcBef>
              <a:spcAft>
                <a:spcPts val="0"/>
              </a:spcAft>
              <a:buSzPts val="1400"/>
              <a:buChar char="○"/>
            </a:pPr>
            <a:r>
              <a:rPr lang="nl"/>
              <a:t>Electricity</a:t>
            </a:r>
            <a:endParaRPr/>
          </a:p>
          <a:p>
            <a:pPr indent="-317500" lvl="1" marL="914400" rtl="0" algn="l">
              <a:lnSpc>
                <a:spcPct val="150000"/>
              </a:lnSpc>
              <a:spcBef>
                <a:spcPts val="0"/>
              </a:spcBef>
              <a:spcAft>
                <a:spcPts val="0"/>
              </a:spcAft>
              <a:buSzPts val="1400"/>
              <a:buChar char="○"/>
            </a:pPr>
            <a:r>
              <a:rPr lang="nl"/>
              <a:t>Pallets [5] → </a:t>
            </a:r>
            <a:endParaRPr/>
          </a:p>
          <a:p>
            <a:pPr indent="-342900" lvl="0" marL="457200" rtl="0" algn="l">
              <a:lnSpc>
                <a:spcPct val="150000"/>
              </a:lnSpc>
              <a:spcBef>
                <a:spcPts val="0"/>
              </a:spcBef>
              <a:spcAft>
                <a:spcPts val="0"/>
              </a:spcAft>
              <a:buSzPts val="1800"/>
              <a:buChar char="●"/>
            </a:pPr>
            <a:r>
              <a:rPr lang="nl"/>
              <a:t>Conclusion: no viable large quantity solution</a:t>
            </a:r>
            <a:endParaRPr/>
          </a:p>
        </p:txBody>
      </p:sp>
      <p:pic>
        <p:nvPicPr>
          <p:cNvPr id="297" name="Google Shape;297;p40"/>
          <p:cNvPicPr preferRelativeResize="0"/>
          <p:nvPr/>
        </p:nvPicPr>
        <p:blipFill>
          <a:blip r:embed="rId3">
            <a:alphaModFix/>
          </a:blip>
          <a:stretch>
            <a:fillRect/>
          </a:stretch>
        </p:blipFill>
        <p:spPr>
          <a:xfrm>
            <a:off x="5677875" y="2384450"/>
            <a:ext cx="2206251" cy="1496400"/>
          </a:xfrm>
          <a:prstGeom prst="rect">
            <a:avLst/>
          </a:prstGeom>
          <a:noFill/>
          <a:ln>
            <a:noFill/>
          </a:ln>
        </p:spPr>
      </p:pic>
      <p:sp>
        <p:nvSpPr>
          <p:cNvPr id="298" name="Google Shape;298;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41"/>
          <p:cNvSpPr txBox="1"/>
          <p:nvPr>
            <p:ph type="title"/>
          </p:nvPr>
        </p:nvSpPr>
        <p:spPr>
          <a:xfrm>
            <a:off x="311700" y="201550"/>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Foam</a:t>
            </a:r>
            <a:r>
              <a:rPr lang="nl"/>
              <a:t>: Recycling</a:t>
            </a:r>
            <a:endParaRPr/>
          </a:p>
        </p:txBody>
      </p:sp>
      <p:sp>
        <p:nvSpPr>
          <p:cNvPr id="304" name="Google Shape;304;p41"/>
          <p:cNvSpPr txBox="1"/>
          <p:nvPr>
            <p:ph idx="1" type="body"/>
          </p:nvPr>
        </p:nvSpPr>
        <p:spPr>
          <a:xfrm>
            <a:off x="311700" y="774250"/>
            <a:ext cx="77625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nl"/>
              <a:t>Most foams are polyurethane foams</a:t>
            </a:r>
            <a:endParaRPr/>
          </a:p>
          <a:p>
            <a:pPr indent="-342900" lvl="0" marL="457200" rtl="0" algn="l">
              <a:lnSpc>
                <a:spcPct val="150000"/>
              </a:lnSpc>
              <a:spcBef>
                <a:spcPts val="0"/>
              </a:spcBef>
              <a:spcAft>
                <a:spcPts val="0"/>
              </a:spcAft>
              <a:buSzPts val="1800"/>
              <a:buChar char="●"/>
            </a:pPr>
            <a:r>
              <a:rPr lang="nl"/>
              <a:t>Assuming 10%-20% of couch mass is foam → 7,000~14,000 kg foam</a:t>
            </a:r>
            <a:endParaRPr/>
          </a:p>
          <a:p>
            <a:pPr indent="-342900" lvl="0" marL="457200" rtl="0" algn="l">
              <a:lnSpc>
                <a:spcPct val="150000"/>
              </a:lnSpc>
              <a:spcBef>
                <a:spcPts val="0"/>
              </a:spcBef>
              <a:spcAft>
                <a:spcPts val="0"/>
              </a:spcAft>
              <a:buSzPts val="1800"/>
              <a:buChar char="●"/>
            </a:pPr>
            <a:r>
              <a:rPr lang="nl"/>
              <a:t>Two main ways of recycling [1]</a:t>
            </a:r>
            <a:endParaRPr/>
          </a:p>
          <a:p>
            <a:pPr indent="-317500" lvl="1" marL="914400" rtl="0" algn="l">
              <a:lnSpc>
                <a:spcPct val="150000"/>
              </a:lnSpc>
              <a:spcBef>
                <a:spcPts val="0"/>
              </a:spcBef>
              <a:spcAft>
                <a:spcPts val="0"/>
              </a:spcAft>
              <a:buSzPts val="1400"/>
              <a:buChar char="○"/>
            </a:pPr>
            <a:r>
              <a:rPr lang="nl"/>
              <a:t>Mechanical</a:t>
            </a:r>
            <a:endParaRPr/>
          </a:p>
          <a:p>
            <a:pPr indent="-317500" lvl="2" marL="1371600" rtl="0" algn="l">
              <a:lnSpc>
                <a:spcPct val="150000"/>
              </a:lnSpc>
              <a:spcBef>
                <a:spcPts val="0"/>
              </a:spcBef>
              <a:spcAft>
                <a:spcPts val="0"/>
              </a:spcAft>
              <a:buSzPts val="1400"/>
              <a:buChar char="■"/>
            </a:pPr>
            <a:r>
              <a:rPr lang="nl"/>
              <a:t>shredded into small pieces, used as filling</a:t>
            </a:r>
            <a:endParaRPr/>
          </a:p>
          <a:p>
            <a:pPr indent="-317500" lvl="2" marL="1371600" rtl="0" algn="l">
              <a:lnSpc>
                <a:spcPct val="150000"/>
              </a:lnSpc>
              <a:spcBef>
                <a:spcPts val="0"/>
              </a:spcBef>
              <a:spcAft>
                <a:spcPts val="0"/>
              </a:spcAft>
              <a:buSzPts val="1400"/>
              <a:buChar char="■"/>
            </a:pPr>
            <a:r>
              <a:rPr lang="nl"/>
              <a:t>not used for old foam, because of smells, economics [4]</a:t>
            </a:r>
            <a:endParaRPr/>
          </a:p>
          <a:p>
            <a:pPr indent="-317500" lvl="1" marL="914400" rtl="0" algn="l">
              <a:lnSpc>
                <a:spcPct val="150000"/>
              </a:lnSpc>
              <a:spcBef>
                <a:spcPts val="0"/>
              </a:spcBef>
              <a:spcAft>
                <a:spcPts val="0"/>
              </a:spcAft>
              <a:buSzPts val="1400"/>
              <a:buChar char="○"/>
            </a:pPr>
            <a:r>
              <a:rPr lang="nl"/>
              <a:t>Chemical [1,2,3]</a:t>
            </a:r>
            <a:endParaRPr/>
          </a:p>
          <a:p>
            <a:pPr indent="-317500" lvl="2" marL="1371600" rtl="0" algn="l">
              <a:lnSpc>
                <a:spcPct val="150000"/>
              </a:lnSpc>
              <a:spcBef>
                <a:spcPts val="0"/>
              </a:spcBef>
              <a:spcAft>
                <a:spcPts val="0"/>
              </a:spcAft>
              <a:buSzPts val="1400"/>
              <a:buChar char="■"/>
            </a:pPr>
            <a:r>
              <a:rPr lang="nl"/>
              <a:t>Not yet economical reliable, sometimes even technically unreliable</a:t>
            </a:r>
            <a:endParaRPr/>
          </a:p>
          <a:p>
            <a:pPr indent="-317500" lvl="2" marL="1371600" rtl="0" algn="l">
              <a:lnSpc>
                <a:spcPct val="150000"/>
              </a:lnSpc>
              <a:spcBef>
                <a:spcPts val="0"/>
              </a:spcBef>
              <a:spcAft>
                <a:spcPts val="0"/>
              </a:spcAft>
              <a:buSzPts val="1400"/>
              <a:buChar char="■"/>
            </a:pPr>
            <a:r>
              <a:rPr lang="nl"/>
              <a:t>No large industrial opportunities yet</a:t>
            </a:r>
            <a:endParaRPr/>
          </a:p>
          <a:p>
            <a:pPr indent="-317500" lvl="2" marL="1371600" rtl="0" algn="l">
              <a:lnSpc>
                <a:spcPct val="150000"/>
              </a:lnSpc>
              <a:spcBef>
                <a:spcPts val="0"/>
              </a:spcBef>
              <a:spcAft>
                <a:spcPts val="0"/>
              </a:spcAft>
              <a:buSzPts val="1400"/>
              <a:buChar char="■"/>
            </a:pPr>
            <a:r>
              <a:rPr lang="nl"/>
              <a:t>Sometimes still in research phase (example: NWO research proposal [3])</a:t>
            </a:r>
            <a:endParaRPr/>
          </a:p>
          <a:p>
            <a:pPr indent="-342900" lvl="0" marL="457200" rtl="0" algn="l">
              <a:lnSpc>
                <a:spcPct val="150000"/>
              </a:lnSpc>
              <a:spcBef>
                <a:spcPts val="0"/>
              </a:spcBef>
              <a:spcAft>
                <a:spcPts val="0"/>
              </a:spcAft>
              <a:buSzPts val="1800"/>
              <a:buChar char="●"/>
            </a:pPr>
            <a:r>
              <a:rPr lang="nl"/>
              <a:t>Conclusion: no viable large quantity solution</a:t>
            </a:r>
            <a:endParaRPr/>
          </a:p>
        </p:txBody>
      </p:sp>
      <p:sp>
        <p:nvSpPr>
          <p:cNvPr id="305" name="Google Shape;305;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5"/>
          <p:cNvSpPr txBox="1"/>
          <p:nvPr>
            <p:ph type="title"/>
          </p:nvPr>
        </p:nvSpPr>
        <p:spPr>
          <a:xfrm>
            <a:off x="265500" y="7725"/>
            <a:ext cx="4306500" cy="118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a:solidFill>
                  <a:srgbClr val="000000"/>
                </a:solidFill>
              </a:rPr>
              <a:t>Contents</a:t>
            </a:r>
            <a:endParaRPr>
              <a:solidFill>
                <a:srgbClr val="000000"/>
              </a:solidFill>
            </a:endParaRPr>
          </a:p>
        </p:txBody>
      </p:sp>
      <p:sp>
        <p:nvSpPr>
          <p:cNvPr id="78" name="Google Shape;78;p1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342900" lvl="0" marL="457200" rtl="0" algn="l">
              <a:lnSpc>
                <a:spcPct val="150000"/>
              </a:lnSpc>
              <a:spcBef>
                <a:spcPts val="0"/>
              </a:spcBef>
              <a:spcAft>
                <a:spcPts val="0"/>
              </a:spcAft>
              <a:buSzPts val="1800"/>
              <a:buFont typeface="Century Gothic"/>
              <a:buAutoNum type="arabicPeriod"/>
            </a:pPr>
            <a:r>
              <a:rPr lang="nl">
                <a:latin typeface="Century Gothic"/>
                <a:ea typeface="Century Gothic"/>
                <a:cs typeface="Century Gothic"/>
                <a:sym typeface="Century Gothic"/>
              </a:rPr>
              <a:t>Meet our client</a:t>
            </a:r>
            <a:endParaRPr>
              <a:latin typeface="Century Gothic"/>
              <a:ea typeface="Century Gothic"/>
              <a:cs typeface="Century Gothic"/>
              <a:sym typeface="Century Gothic"/>
            </a:endParaRPr>
          </a:p>
          <a:p>
            <a:pPr indent="-342900" lvl="0" marL="457200" rtl="0" algn="l">
              <a:lnSpc>
                <a:spcPct val="150000"/>
              </a:lnSpc>
              <a:spcBef>
                <a:spcPts val="0"/>
              </a:spcBef>
              <a:spcAft>
                <a:spcPts val="0"/>
              </a:spcAft>
              <a:buSzPts val="1800"/>
              <a:buFont typeface="Century Gothic"/>
              <a:buAutoNum type="arabicPeriod"/>
            </a:pPr>
            <a:r>
              <a:rPr lang="nl">
                <a:latin typeface="Century Gothic"/>
                <a:ea typeface="Century Gothic"/>
                <a:cs typeface="Century Gothic"/>
                <a:sym typeface="Century Gothic"/>
              </a:rPr>
              <a:t>Defining the problem</a:t>
            </a:r>
            <a:endParaRPr>
              <a:latin typeface="Century Gothic"/>
              <a:ea typeface="Century Gothic"/>
              <a:cs typeface="Century Gothic"/>
              <a:sym typeface="Century Gothic"/>
            </a:endParaRPr>
          </a:p>
          <a:p>
            <a:pPr indent="-342900" lvl="0" marL="457200" rtl="0" algn="l">
              <a:lnSpc>
                <a:spcPct val="150000"/>
              </a:lnSpc>
              <a:spcBef>
                <a:spcPts val="0"/>
              </a:spcBef>
              <a:spcAft>
                <a:spcPts val="0"/>
              </a:spcAft>
              <a:buSzPts val="1800"/>
              <a:buFont typeface="Century Gothic"/>
              <a:buAutoNum type="arabicPeriod"/>
            </a:pPr>
            <a:r>
              <a:rPr lang="nl">
                <a:latin typeface="Century Gothic"/>
                <a:ea typeface="Century Gothic"/>
                <a:cs typeface="Century Gothic"/>
                <a:sym typeface="Century Gothic"/>
              </a:rPr>
              <a:t>Using circular economy</a:t>
            </a:r>
            <a:endParaRPr>
              <a:latin typeface="Century Gothic"/>
              <a:ea typeface="Century Gothic"/>
              <a:cs typeface="Century Gothic"/>
              <a:sym typeface="Century Gothic"/>
            </a:endParaRPr>
          </a:p>
          <a:p>
            <a:pPr indent="-342900" lvl="0" marL="457200" rtl="0" algn="l">
              <a:lnSpc>
                <a:spcPct val="150000"/>
              </a:lnSpc>
              <a:spcBef>
                <a:spcPts val="0"/>
              </a:spcBef>
              <a:spcAft>
                <a:spcPts val="0"/>
              </a:spcAft>
              <a:buSzPts val="1800"/>
              <a:buFont typeface="Century Gothic"/>
              <a:buAutoNum type="arabicPeriod"/>
            </a:pPr>
            <a:r>
              <a:rPr lang="nl">
                <a:latin typeface="Century Gothic"/>
                <a:ea typeface="Century Gothic"/>
                <a:cs typeface="Century Gothic"/>
                <a:sym typeface="Century Gothic"/>
              </a:rPr>
              <a:t>Our strategic advice (4R)</a:t>
            </a:r>
            <a:endParaRPr>
              <a:latin typeface="Century Gothic"/>
              <a:ea typeface="Century Gothic"/>
              <a:cs typeface="Century Gothic"/>
              <a:sym typeface="Century Gothic"/>
            </a:endParaRPr>
          </a:p>
          <a:p>
            <a:pPr indent="-317500" lvl="1" marL="914400" rtl="0" algn="l">
              <a:lnSpc>
                <a:spcPct val="150000"/>
              </a:lnSpc>
              <a:spcBef>
                <a:spcPts val="0"/>
              </a:spcBef>
              <a:spcAft>
                <a:spcPts val="0"/>
              </a:spcAft>
              <a:buSzPts val="1400"/>
              <a:buFont typeface="Century Gothic"/>
              <a:buAutoNum type="alphaLcPeriod"/>
            </a:pPr>
            <a:r>
              <a:rPr lang="nl">
                <a:latin typeface="Century Gothic"/>
                <a:ea typeface="Century Gothic"/>
                <a:cs typeface="Century Gothic"/>
                <a:sym typeface="Century Gothic"/>
              </a:rPr>
              <a:t>Repurpose</a:t>
            </a:r>
            <a:endParaRPr>
              <a:latin typeface="Century Gothic"/>
              <a:ea typeface="Century Gothic"/>
              <a:cs typeface="Century Gothic"/>
              <a:sym typeface="Century Gothic"/>
            </a:endParaRPr>
          </a:p>
          <a:p>
            <a:pPr indent="-317500" lvl="1" marL="914400" rtl="0" algn="l">
              <a:lnSpc>
                <a:spcPct val="150000"/>
              </a:lnSpc>
              <a:spcBef>
                <a:spcPts val="0"/>
              </a:spcBef>
              <a:spcAft>
                <a:spcPts val="0"/>
              </a:spcAft>
              <a:buSzPts val="1400"/>
              <a:buFont typeface="Century Gothic"/>
              <a:buAutoNum type="alphaLcPeriod"/>
            </a:pPr>
            <a:r>
              <a:rPr lang="nl">
                <a:latin typeface="Century Gothic"/>
                <a:ea typeface="Century Gothic"/>
                <a:cs typeface="Century Gothic"/>
                <a:sym typeface="Century Gothic"/>
              </a:rPr>
              <a:t>Recycle</a:t>
            </a:r>
            <a:endParaRPr>
              <a:latin typeface="Century Gothic"/>
              <a:ea typeface="Century Gothic"/>
              <a:cs typeface="Century Gothic"/>
              <a:sym typeface="Century Gothic"/>
            </a:endParaRPr>
          </a:p>
          <a:p>
            <a:pPr indent="-317500" lvl="1" marL="914400" rtl="0" algn="l">
              <a:lnSpc>
                <a:spcPct val="150000"/>
              </a:lnSpc>
              <a:spcBef>
                <a:spcPts val="0"/>
              </a:spcBef>
              <a:spcAft>
                <a:spcPts val="0"/>
              </a:spcAft>
              <a:buSzPts val="1400"/>
              <a:buFont typeface="Century Gothic"/>
              <a:buAutoNum type="alphaLcPeriod"/>
            </a:pPr>
            <a:r>
              <a:rPr lang="nl">
                <a:latin typeface="Century Gothic"/>
                <a:ea typeface="Century Gothic"/>
                <a:cs typeface="Century Gothic"/>
                <a:sym typeface="Century Gothic"/>
              </a:rPr>
              <a:t>Reuse</a:t>
            </a:r>
            <a:endParaRPr>
              <a:latin typeface="Century Gothic"/>
              <a:ea typeface="Century Gothic"/>
              <a:cs typeface="Century Gothic"/>
              <a:sym typeface="Century Gothic"/>
            </a:endParaRPr>
          </a:p>
          <a:p>
            <a:pPr indent="-317500" lvl="1" marL="914400" rtl="0" algn="l">
              <a:lnSpc>
                <a:spcPct val="150000"/>
              </a:lnSpc>
              <a:spcBef>
                <a:spcPts val="0"/>
              </a:spcBef>
              <a:spcAft>
                <a:spcPts val="0"/>
              </a:spcAft>
              <a:buSzPts val="1400"/>
              <a:buFont typeface="Century Gothic"/>
              <a:buAutoNum type="alphaLcPeriod"/>
            </a:pPr>
            <a:r>
              <a:rPr lang="nl">
                <a:latin typeface="Century Gothic"/>
                <a:ea typeface="Century Gothic"/>
                <a:cs typeface="Century Gothic"/>
                <a:sym typeface="Century Gothic"/>
              </a:rPr>
              <a:t>Recognition</a:t>
            </a:r>
            <a:endParaRPr>
              <a:latin typeface="Century Gothic"/>
              <a:ea typeface="Century Gothic"/>
              <a:cs typeface="Century Gothic"/>
              <a:sym typeface="Century Gothic"/>
            </a:endParaRPr>
          </a:p>
          <a:p>
            <a:pPr indent="-342900" lvl="0" marL="457200" rtl="0" algn="l">
              <a:lnSpc>
                <a:spcPct val="150000"/>
              </a:lnSpc>
              <a:spcBef>
                <a:spcPts val="0"/>
              </a:spcBef>
              <a:spcAft>
                <a:spcPts val="0"/>
              </a:spcAft>
              <a:buSzPts val="1800"/>
              <a:buFont typeface="Century Gothic"/>
              <a:buAutoNum type="arabicPeriod"/>
            </a:pPr>
            <a:r>
              <a:rPr lang="nl">
                <a:latin typeface="Century Gothic"/>
                <a:ea typeface="Century Gothic"/>
                <a:cs typeface="Century Gothic"/>
                <a:sym typeface="Century Gothic"/>
              </a:rPr>
              <a:t>Next steps for Het Warenhuis</a:t>
            </a:r>
            <a:endParaRPr>
              <a:latin typeface="Century Gothic"/>
              <a:ea typeface="Century Gothic"/>
              <a:cs typeface="Century Gothic"/>
              <a:sym typeface="Century Gothic"/>
            </a:endParaRPr>
          </a:p>
          <a:p>
            <a:pPr indent="-342900" lvl="0" marL="457200" rtl="0" algn="l">
              <a:lnSpc>
                <a:spcPct val="150000"/>
              </a:lnSpc>
              <a:spcBef>
                <a:spcPts val="0"/>
              </a:spcBef>
              <a:spcAft>
                <a:spcPts val="0"/>
              </a:spcAft>
              <a:buSzPts val="1800"/>
              <a:buFont typeface="Century Gothic"/>
              <a:buAutoNum type="arabicPeriod"/>
            </a:pPr>
            <a:r>
              <a:rPr lang="nl">
                <a:latin typeface="Century Gothic"/>
                <a:ea typeface="Century Gothic"/>
                <a:cs typeface="Century Gothic"/>
                <a:sym typeface="Century Gothic"/>
              </a:rPr>
              <a:t>Final conclusion and recommendations</a:t>
            </a:r>
            <a:endParaRPr>
              <a:latin typeface="Century Gothic"/>
              <a:ea typeface="Century Gothic"/>
              <a:cs typeface="Century Gothic"/>
              <a:sym typeface="Century Gothic"/>
            </a:endParaRPr>
          </a:p>
        </p:txBody>
      </p:sp>
      <p:sp>
        <p:nvSpPr>
          <p:cNvPr id="79" name="Google Shape;79;p15"/>
          <p:cNvSpPr txBox="1"/>
          <p:nvPr>
            <p:ph idx="1" type="subTitle"/>
          </p:nvPr>
        </p:nvSpPr>
        <p:spPr>
          <a:xfrm>
            <a:off x="150100" y="1182800"/>
            <a:ext cx="4422000" cy="12351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nl" sz="2000">
                <a:latin typeface="Century Gothic"/>
                <a:ea typeface="Century Gothic"/>
                <a:cs typeface="Century Gothic"/>
                <a:sym typeface="Century Gothic"/>
              </a:rPr>
              <a:t>Towards a more circular </a:t>
            </a:r>
            <a:r>
              <a:rPr lang="nl" sz="2000">
                <a:latin typeface="Century Gothic"/>
                <a:ea typeface="Century Gothic"/>
                <a:cs typeface="Century Gothic"/>
                <a:sym typeface="Century Gothic"/>
              </a:rPr>
              <a:t>thrift shop: The </a:t>
            </a:r>
            <a:r>
              <a:rPr b="1" lang="nl" sz="2000">
                <a:solidFill>
                  <a:srgbClr val="0B5394"/>
                </a:solidFill>
                <a:latin typeface="Century Gothic"/>
                <a:ea typeface="Century Gothic"/>
                <a:cs typeface="Century Gothic"/>
                <a:sym typeface="Century Gothic"/>
              </a:rPr>
              <a:t>why</a:t>
            </a:r>
            <a:r>
              <a:rPr lang="nl" sz="2000">
                <a:latin typeface="Century Gothic"/>
                <a:ea typeface="Century Gothic"/>
                <a:cs typeface="Century Gothic"/>
                <a:sym typeface="Century Gothic"/>
              </a:rPr>
              <a:t>, </a:t>
            </a:r>
            <a:r>
              <a:rPr b="1" lang="nl" sz="2000">
                <a:solidFill>
                  <a:srgbClr val="0B5394"/>
                </a:solidFill>
                <a:latin typeface="Century Gothic"/>
                <a:ea typeface="Century Gothic"/>
                <a:cs typeface="Century Gothic"/>
                <a:sym typeface="Century Gothic"/>
              </a:rPr>
              <a:t>how</a:t>
            </a:r>
            <a:r>
              <a:rPr b="1" lang="nl" sz="2000">
                <a:latin typeface="Century Gothic"/>
                <a:ea typeface="Century Gothic"/>
                <a:cs typeface="Century Gothic"/>
                <a:sym typeface="Century Gothic"/>
              </a:rPr>
              <a:t> </a:t>
            </a:r>
            <a:r>
              <a:rPr lang="nl" sz="2000">
                <a:latin typeface="Century Gothic"/>
                <a:ea typeface="Century Gothic"/>
                <a:cs typeface="Century Gothic"/>
                <a:sym typeface="Century Gothic"/>
              </a:rPr>
              <a:t>and </a:t>
            </a:r>
            <a:r>
              <a:rPr b="1" lang="nl" sz="2000">
                <a:solidFill>
                  <a:srgbClr val="0B5394"/>
                </a:solidFill>
                <a:latin typeface="Century Gothic"/>
                <a:ea typeface="Century Gothic"/>
                <a:cs typeface="Century Gothic"/>
                <a:sym typeface="Century Gothic"/>
              </a:rPr>
              <a:t>what.</a:t>
            </a:r>
            <a:endParaRPr b="1" sz="2000">
              <a:solidFill>
                <a:srgbClr val="0B5394"/>
              </a:solidFill>
              <a:latin typeface="Century Gothic"/>
              <a:ea typeface="Century Gothic"/>
              <a:cs typeface="Century Gothic"/>
              <a:sym typeface="Century Gothic"/>
            </a:endParaRPr>
          </a:p>
        </p:txBody>
      </p:sp>
      <p:sp>
        <p:nvSpPr>
          <p:cNvPr id="80" name="Google Shape;8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2"/>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Cover: Polyester + Cotton</a:t>
            </a:r>
            <a:endParaRPr/>
          </a:p>
        </p:txBody>
      </p:sp>
      <p:sp>
        <p:nvSpPr>
          <p:cNvPr id="311" name="Google Shape;311;p42"/>
          <p:cNvSpPr txBox="1"/>
          <p:nvPr>
            <p:ph idx="1" type="body"/>
          </p:nvPr>
        </p:nvSpPr>
        <p:spPr>
          <a:xfrm>
            <a:off x="311700" y="1467075"/>
            <a:ext cx="77625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nl"/>
              <a:t>Approximate cover weight: ~4.5 kg [5-13]</a:t>
            </a:r>
            <a:br>
              <a:rPr lang="nl"/>
            </a:br>
            <a:endParaRPr/>
          </a:p>
          <a:p>
            <a:pPr indent="-342900" lvl="0" marL="457200" rtl="0" algn="l">
              <a:lnSpc>
                <a:spcPct val="150000"/>
              </a:lnSpc>
              <a:spcBef>
                <a:spcPts val="0"/>
              </a:spcBef>
              <a:spcAft>
                <a:spcPts val="0"/>
              </a:spcAft>
              <a:buSzPts val="1800"/>
              <a:buChar char="●"/>
            </a:pPr>
            <a:r>
              <a:rPr lang="nl"/>
              <a:t>Content differs per couch; main materials </a:t>
            </a:r>
            <a:endParaRPr/>
          </a:p>
          <a:p>
            <a:pPr indent="-317500" lvl="1" marL="914400" rtl="0" algn="l">
              <a:lnSpc>
                <a:spcPct val="150000"/>
              </a:lnSpc>
              <a:spcBef>
                <a:spcPts val="0"/>
              </a:spcBef>
              <a:spcAft>
                <a:spcPts val="0"/>
              </a:spcAft>
              <a:buSzPts val="1400"/>
              <a:buChar char="○"/>
            </a:pPr>
            <a:r>
              <a:rPr lang="nl"/>
              <a:t>cotton [3,4]</a:t>
            </a:r>
            <a:endParaRPr/>
          </a:p>
          <a:p>
            <a:pPr indent="-317500" lvl="1" marL="914400" rtl="0" algn="l">
              <a:lnSpc>
                <a:spcPct val="150000"/>
              </a:lnSpc>
              <a:spcBef>
                <a:spcPts val="0"/>
              </a:spcBef>
              <a:spcAft>
                <a:spcPts val="0"/>
              </a:spcAft>
              <a:buSzPts val="1400"/>
              <a:buChar char="○"/>
            </a:pPr>
            <a:r>
              <a:rPr lang="nl"/>
              <a:t>polyester</a:t>
            </a:r>
            <a:br>
              <a:rPr lang="nl"/>
            </a:br>
            <a:endParaRPr/>
          </a:p>
          <a:p>
            <a:pPr indent="-342900" lvl="0" marL="457200" rtl="0" algn="l">
              <a:lnSpc>
                <a:spcPct val="150000"/>
              </a:lnSpc>
              <a:spcBef>
                <a:spcPts val="0"/>
              </a:spcBef>
              <a:spcAft>
                <a:spcPts val="0"/>
              </a:spcAft>
              <a:buSzPts val="1800"/>
              <a:buChar char="●"/>
            </a:pPr>
            <a:r>
              <a:rPr lang="nl"/>
              <a:t>Problem: Both can be recycled, but </a:t>
            </a:r>
            <a:r>
              <a:rPr b="1" lang="nl"/>
              <a:t>not </a:t>
            </a:r>
            <a:r>
              <a:rPr lang="nl"/>
              <a:t>at the same time</a:t>
            </a:r>
            <a:endParaRPr/>
          </a:p>
          <a:p>
            <a:pPr indent="-317500" lvl="1" marL="914400" rtl="0" algn="l">
              <a:lnSpc>
                <a:spcPct val="150000"/>
              </a:lnSpc>
              <a:spcBef>
                <a:spcPts val="0"/>
              </a:spcBef>
              <a:spcAft>
                <a:spcPts val="0"/>
              </a:spcAft>
              <a:buSzPts val="1400"/>
              <a:buChar char="○"/>
            </a:pPr>
            <a:r>
              <a:rPr lang="nl"/>
              <a:t>Innovation (2017): special liquid to dissolve cotton from polyester [1,2]</a:t>
            </a:r>
            <a:endParaRPr/>
          </a:p>
        </p:txBody>
      </p:sp>
      <p:sp>
        <p:nvSpPr>
          <p:cNvPr id="312" name="Google Shape;312;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43"/>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Polyester</a:t>
            </a:r>
            <a:r>
              <a:rPr lang="nl"/>
              <a:t>: Recycling</a:t>
            </a:r>
            <a:endParaRPr/>
          </a:p>
        </p:txBody>
      </p:sp>
      <p:sp>
        <p:nvSpPr>
          <p:cNvPr id="318" name="Google Shape;318;p43"/>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a:t>As a thermosetting or thermoplastic material, polyester is difficult to recycle: in the cover of couches mostly thermosetting</a:t>
            </a:r>
            <a:endParaRPr/>
          </a:p>
          <a:p>
            <a:pPr indent="0" lvl="0" marL="0" rtl="0" algn="l">
              <a:lnSpc>
                <a:spcPct val="150000"/>
              </a:lnSpc>
              <a:spcBef>
                <a:spcPts val="1600"/>
              </a:spcBef>
              <a:spcAft>
                <a:spcPts val="0"/>
              </a:spcAft>
              <a:buNone/>
            </a:pPr>
            <a:r>
              <a:rPr lang="nl"/>
              <a:t>Can be recycled as part of the plastic recycling solution</a:t>
            </a:r>
            <a:endParaRPr/>
          </a:p>
          <a:p>
            <a:pPr indent="-342900" lvl="0" marL="457200" rtl="0" algn="l">
              <a:lnSpc>
                <a:spcPct val="150000"/>
              </a:lnSpc>
              <a:spcBef>
                <a:spcPts val="1600"/>
              </a:spcBef>
              <a:spcAft>
                <a:spcPts val="0"/>
              </a:spcAft>
              <a:buSzPts val="1800"/>
              <a:buChar char="●"/>
            </a:pPr>
            <a:r>
              <a:rPr lang="nl"/>
              <a:t>Not contributing to mixed waste</a:t>
            </a:r>
            <a:endParaRPr/>
          </a:p>
          <a:p>
            <a:pPr indent="-342900" lvl="0" marL="457200" rtl="0" algn="l">
              <a:lnSpc>
                <a:spcPct val="150000"/>
              </a:lnSpc>
              <a:spcBef>
                <a:spcPts val="0"/>
              </a:spcBef>
              <a:spcAft>
                <a:spcPts val="0"/>
              </a:spcAft>
              <a:buSzPts val="1800"/>
              <a:buChar char="●"/>
            </a:pPr>
            <a:r>
              <a:rPr lang="nl"/>
              <a:t>Takes time to rightly separate polyester/deconstruct couches</a:t>
            </a:r>
            <a:endParaRPr/>
          </a:p>
          <a:p>
            <a:pPr indent="-342900" lvl="0" marL="457200" rtl="0" algn="l">
              <a:lnSpc>
                <a:spcPct val="150000"/>
              </a:lnSpc>
              <a:spcBef>
                <a:spcPts val="0"/>
              </a:spcBef>
              <a:spcAft>
                <a:spcPts val="0"/>
              </a:spcAft>
              <a:buSzPts val="1800"/>
              <a:buChar char="●"/>
            </a:pPr>
            <a:r>
              <a:rPr lang="nl"/>
              <a:t>Find a suitable company to collect the waste</a:t>
            </a:r>
            <a:endParaRPr/>
          </a:p>
          <a:p>
            <a:pPr indent="0" lvl="0" marL="0" rtl="0" algn="l">
              <a:lnSpc>
                <a:spcPct val="150000"/>
              </a:lnSpc>
              <a:spcBef>
                <a:spcPts val="1600"/>
              </a:spcBef>
              <a:spcAft>
                <a:spcPts val="1600"/>
              </a:spcAft>
              <a:buNone/>
            </a:pPr>
            <a:r>
              <a:t/>
            </a:r>
            <a:endParaRPr/>
          </a:p>
        </p:txBody>
      </p:sp>
      <p:sp>
        <p:nvSpPr>
          <p:cNvPr id="319" name="Google Shape;319;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4"/>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Leather</a:t>
            </a:r>
            <a:r>
              <a:rPr lang="nl"/>
              <a:t>: Reusing</a:t>
            </a:r>
            <a:endParaRPr/>
          </a:p>
        </p:txBody>
      </p:sp>
      <p:sp>
        <p:nvSpPr>
          <p:cNvPr id="325" name="Google Shape;325;p44"/>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nl"/>
              <a:t>Small percentage of couches is leather: </a:t>
            </a:r>
            <a:r>
              <a:rPr lang="nl">
                <a:solidFill>
                  <a:srgbClr val="0B5394"/>
                </a:solidFill>
              </a:rPr>
              <a:t>&lt;20%</a:t>
            </a:r>
            <a:endParaRPr>
              <a:solidFill>
                <a:srgbClr val="0B5394"/>
              </a:solidFill>
            </a:endParaRPr>
          </a:p>
          <a:p>
            <a:pPr indent="-342900" lvl="0" marL="457200" rtl="0" algn="l">
              <a:lnSpc>
                <a:spcPct val="150000"/>
              </a:lnSpc>
              <a:spcBef>
                <a:spcPts val="0"/>
              </a:spcBef>
              <a:spcAft>
                <a:spcPts val="0"/>
              </a:spcAft>
              <a:buSzPts val="1800"/>
              <a:buChar char="●"/>
            </a:pPr>
            <a:r>
              <a:rPr lang="nl"/>
              <a:t>Leather can be sold in small parts (~per square foot):</a:t>
            </a:r>
            <a:endParaRPr/>
          </a:p>
          <a:p>
            <a:pPr indent="-317500" lvl="1" marL="914400" rtl="0" algn="l">
              <a:lnSpc>
                <a:spcPct val="150000"/>
              </a:lnSpc>
              <a:spcBef>
                <a:spcPts val="0"/>
              </a:spcBef>
              <a:spcAft>
                <a:spcPts val="0"/>
              </a:spcAft>
              <a:buSzPts val="1400"/>
              <a:buChar char="○"/>
            </a:pPr>
            <a:r>
              <a:rPr lang="nl"/>
              <a:t>€10 per square meter or €10-€20 per kilogram [1,2,3]</a:t>
            </a:r>
            <a:endParaRPr/>
          </a:p>
          <a:p>
            <a:pPr indent="-342900" lvl="0" marL="457200" rtl="0" algn="l">
              <a:lnSpc>
                <a:spcPct val="150000"/>
              </a:lnSpc>
              <a:spcBef>
                <a:spcPts val="0"/>
              </a:spcBef>
              <a:spcAft>
                <a:spcPts val="0"/>
              </a:spcAft>
              <a:buSzPts val="1800"/>
              <a:buChar char="●"/>
            </a:pPr>
            <a:r>
              <a:rPr lang="nl"/>
              <a:t>Used to make new products:</a:t>
            </a:r>
            <a:endParaRPr/>
          </a:p>
          <a:p>
            <a:pPr indent="-317500" lvl="1" marL="914400" rtl="0" algn="l">
              <a:lnSpc>
                <a:spcPct val="150000"/>
              </a:lnSpc>
              <a:spcBef>
                <a:spcPts val="0"/>
              </a:spcBef>
              <a:spcAft>
                <a:spcPts val="0"/>
              </a:spcAft>
              <a:buSzPts val="1400"/>
              <a:buChar char="○"/>
            </a:pPr>
            <a:r>
              <a:rPr lang="nl"/>
              <a:t>Label3 [4]</a:t>
            </a:r>
            <a:endParaRPr/>
          </a:p>
          <a:p>
            <a:pPr indent="-317500" lvl="1" marL="914400" rtl="0" algn="l">
              <a:lnSpc>
                <a:spcPct val="150000"/>
              </a:lnSpc>
              <a:spcBef>
                <a:spcPts val="0"/>
              </a:spcBef>
              <a:spcAft>
                <a:spcPts val="0"/>
              </a:spcAft>
              <a:buSzPts val="1400"/>
              <a:buChar char="○"/>
            </a:pPr>
            <a:r>
              <a:rPr lang="nl"/>
              <a:t>Upcycled [5]</a:t>
            </a:r>
            <a:endParaRPr/>
          </a:p>
        </p:txBody>
      </p:sp>
      <p:sp>
        <p:nvSpPr>
          <p:cNvPr id="326" name="Google Shape;326;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45"/>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Reusing: Small Quantities</a:t>
            </a:r>
            <a:endParaRPr/>
          </a:p>
        </p:txBody>
      </p:sp>
      <p:sp>
        <p:nvSpPr>
          <p:cNvPr id="332" name="Google Shape;332;p45"/>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nl"/>
              <a:t>Materials</a:t>
            </a:r>
            <a:endParaRPr/>
          </a:p>
          <a:p>
            <a:pPr indent="-317500" lvl="1" marL="914400" rtl="0" algn="l">
              <a:lnSpc>
                <a:spcPct val="150000"/>
              </a:lnSpc>
              <a:spcBef>
                <a:spcPts val="0"/>
              </a:spcBef>
              <a:spcAft>
                <a:spcPts val="0"/>
              </a:spcAft>
              <a:buSzPts val="1400"/>
              <a:buChar char="○"/>
            </a:pPr>
            <a:r>
              <a:rPr lang="nl"/>
              <a:t>Foam, wood and polyester</a:t>
            </a:r>
            <a:endParaRPr/>
          </a:p>
          <a:p>
            <a:pPr indent="-317500" lvl="1" marL="914400" rtl="0" algn="l">
              <a:lnSpc>
                <a:spcPct val="150000"/>
              </a:lnSpc>
              <a:spcBef>
                <a:spcPts val="0"/>
              </a:spcBef>
              <a:spcAft>
                <a:spcPts val="0"/>
              </a:spcAft>
              <a:buSzPts val="1400"/>
              <a:buChar char="○"/>
            </a:pPr>
            <a:r>
              <a:rPr lang="nl"/>
              <a:t>Large scale availability</a:t>
            </a:r>
            <a:endParaRPr/>
          </a:p>
          <a:p>
            <a:pPr indent="-342900" lvl="0" marL="457200" rtl="0" algn="l">
              <a:lnSpc>
                <a:spcPct val="150000"/>
              </a:lnSpc>
              <a:spcBef>
                <a:spcPts val="0"/>
              </a:spcBef>
              <a:spcAft>
                <a:spcPts val="0"/>
              </a:spcAft>
              <a:buSzPts val="1800"/>
              <a:buChar char="●"/>
            </a:pPr>
            <a:r>
              <a:rPr lang="nl"/>
              <a:t>Selling as hobby material</a:t>
            </a:r>
            <a:endParaRPr/>
          </a:p>
          <a:p>
            <a:pPr indent="-317500" lvl="1" marL="914400" rtl="0" algn="l">
              <a:lnSpc>
                <a:spcPct val="150000"/>
              </a:lnSpc>
              <a:spcBef>
                <a:spcPts val="0"/>
              </a:spcBef>
              <a:spcAft>
                <a:spcPts val="0"/>
              </a:spcAft>
              <a:buSzPts val="1400"/>
              <a:buChar char="○"/>
            </a:pPr>
            <a:r>
              <a:rPr lang="nl"/>
              <a:t>Tests should point out market potential</a:t>
            </a:r>
            <a:endParaRPr/>
          </a:p>
          <a:p>
            <a:pPr indent="-342900" lvl="0" marL="457200" rtl="0" algn="l">
              <a:lnSpc>
                <a:spcPct val="150000"/>
              </a:lnSpc>
              <a:spcBef>
                <a:spcPts val="0"/>
              </a:spcBef>
              <a:spcAft>
                <a:spcPts val="0"/>
              </a:spcAft>
              <a:buSzPts val="1800"/>
              <a:buChar char="●"/>
            </a:pPr>
            <a:r>
              <a:rPr lang="nl"/>
              <a:t>Inhouse woodshop</a:t>
            </a:r>
            <a:endParaRPr/>
          </a:p>
          <a:p>
            <a:pPr indent="-317500" lvl="1" marL="914400" rtl="0" algn="l">
              <a:lnSpc>
                <a:spcPct val="150000"/>
              </a:lnSpc>
              <a:spcBef>
                <a:spcPts val="0"/>
              </a:spcBef>
              <a:spcAft>
                <a:spcPts val="0"/>
              </a:spcAft>
              <a:buSzPts val="1400"/>
              <a:buChar char="○"/>
            </a:pPr>
            <a:r>
              <a:rPr lang="nl"/>
              <a:t>Educational opportunities for coworkers as woodworkers</a:t>
            </a:r>
            <a:endParaRPr/>
          </a:p>
          <a:p>
            <a:pPr indent="-342900" lvl="0" marL="457200" rtl="0" algn="l">
              <a:lnSpc>
                <a:spcPct val="150000"/>
              </a:lnSpc>
              <a:spcBef>
                <a:spcPts val="0"/>
              </a:spcBef>
              <a:spcAft>
                <a:spcPts val="0"/>
              </a:spcAft>
              <a:buSzPts val="1800"/>
              <a:buChar char="●"/>
            </a:pPr>
            <a:r>
              <a:rPr lang="nl"/>
              <a:t>Cover + foam </a:t>
            </a:r>
            <a:endParaRPr/>
          </a:p>
          <a:p>
            <a:pPr indent="-317500" lvl="1" marL="914400" rtl="0" algn="l">
              <a:lnSpc>
                <a:spcPct val="150000"/>
              </a:lnSpc>
              <a:spcBef>
                <a:spcPts val="0"/>
              </a:spcBef>
              <a:spcAft>
                <a:spcPts val="0"/>
              </a:spcAft>
              <a:buSzPts val="1400"/>
              <a:buChar char="○"/>
            </a:pPr>
            <a:r>
              <a:rPr lang="nl"/>
              <a:t>Gemiva?</a:t>
            </a:r>
            <a:endParaRPr/>
          </a:p>
          <a:p>
            <a:pPr indent="0" lvl="0" marL="0" rtl="0" algn="l">
              <a:lnSpc>
                <a:spcPct val="150000"/>
              </a:lnSpc>
              <a:spcBef>
                <a:spcPts val="1600"/>
              </a:spcBef>
              <a:spcAft>
                <a:spcPts val="1600"/>
              </a:spcAft>
              <a:buNone/>
            </a:pPr>
            <a:r>
              <a:t/>
            </a:r>
            <a:endParaRPr/>
          </a:p>
        </p:txBody>
      </p:sp>
      <p:sp>
        <p:nvSpPr>
          <p:cNvPr id="333" name="Google Shape;333;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6"/>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Finances 1</a:t>
            </a:r>
            <a:endParaRPr/>
          </a:p>
        </p:txBody>
      </p:sp>
      <p:sp>
        <p:nvSpPr>
          <p:cNvPr id="339" name="Google Shape;339;p46"/>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nl"/>
              <a:t>Assumptions for two-seat couch (gross estimates): </a:t>
            </a:r>
            <a:endParaRPr/>
          </a:p>
          <a:p>
            <a:pPr indent="-317500" lvl="1" marL="914400" rtl="0" algn="l">
              <a:lnSpc>
                <a:spcPct val="150000"/>
              </a:lnSpc>
              <a:spcBef>
                <a:spcPts val="0"/>
              </a:spcBef>
              <a:spcAft>
                <a:spcPts val="0"/>
              </a:spcAft>
              <a:buSzPts val="1400"/>
              <a:buChar char="○"/>
            </a:pPr>
            <a:r>
              <a:rPr lang="nl"/>
              <a:t>Cover weight ~4.5 kg</a:t>
            </a:r>
            <a:endParaRPr/>
          </a:p>
          <a:p>
            <a:pPr indent="-317500" lvl="1" marL="914400" rtl="0" algn="l">
              <a:lnSpc>
                <a:spcPct val="150000"/>
              </a:lnSpc>
              <a:spcBef>
                <a:spcPts val="0"/>
              </a:spcBef>
              <a:spcAft>
                <a:spcPts val="0"/>
              </a:spcAft>
              <a:buSzPts val="1400"/>
              <a:buChar char="○"/>
            </a:pPr>
            <a:r>
              <a:rPr lang="nl"/>
              <a:t>Separable wood 21-32 kg (=50%-75% of total couch weight)</a:t>
            </a:r>
            <a:endParaRPr/>
          </a:p>
          <a:p>
            <a:pPr indent="-317500" lvl="1" marL="914400" rtl="0" algn="l">
              <a:lnSpc>
                <a:spcPct val="150000"/>
              </a:lnSpc>
              <a:spcBef>
                <a:spcPts val="0"/>
              </a:spcBef>
              <a:spcAft>
                <a:spcPts val="0"/>
              </a:spcAft>
              <a:buSzPts val="1400"/>
              <a:buChar char="○"/>
            </a:pPr>
            <a:r>
              <a:rPr lang="nl"/>
              <a:t>Non separable waste (i.e. niche materials, foam) 6~17 kg</a:t>
            </a:r>
            <a:endParaRPr/>
          </a:p>
          <a:p>
            <a:pPr indent="-317500" lvl="1" marL="914400" rtl="0" algn="l">
              <a:lnSpc>
                <a:spcPct val="150000"/>
              </a:lnSpc>
              <a:spcBef>
                <a:spcPts val="0"/>
              </a:spcBef>
              <a:spcAft>
                <a:spcPts val="0"/>
              </a:spcAft>
              <a:buSzPts val="1400"/>
              <a:buChar char="○"/>
            </a:pPr>
            <a:r>
              <a:rPr lang="nl"/>
              <a:t>Costs and Fees [1,2]</a:t>
            </a:r>
            <a:endParaRPr/>
          </a:p>
          <a:p>
            <a:pPr indent="-317500" lvl="2" marL="1371600" rtl="0" algn="l">
              <a:lnSpc>
                <a:spcPct val="150000"/>
              </a:lnSpc>
              <a:spcBef>
                <a:spcPts val="0"/>
              </a:spcBef>
              <a:spcAft>
                <a:spcPts val="0"/>
              </a:spcAft>
              <a:buSzPts val="1400"/>
              <a:buChar char="■"/>
            </a:pPr>
            <a:r>
              <a:rPr lang="nl"/>
              <a:t>Mixed garbage: </a:t>
            </a:r>
            <a:r>
              <a:rPr lang="nl">
                <a:solidFill>
                  <a:srgbClr val="FF0000"/>
                </a:solidFill>
              </a:rPr>
              <a:t>-€145</a:t>
            </a:r>
            <a:r>
              <a:rPr lang="nl"/>
              <a:t>/1000kg</a:t>
            </a:r>
            <a:endParaRPr/>
          </a:p>
          <a:p>
            <a:pPr indent="-317500" lvl="2" marL="1371600" rtl="0" algn="l">
              <a:lnSpc>
                <a:spcPct val="150000"/>
              </a:lnSpc>
              <a:spcBef>
                <a:spcPts val="0"/>
              </a:spcBef>
              <a:spcAft>
                <a:spcPts val="0"/>
              </a:spcAft>
              <a:buSzPts val="1400"/>
              <a:buChar char="■"/>
            </a:pPr>
            <a:r>
              <a:rPr lang="nl"/>
              <a:t>Wood: </a:t>
            </a:r>
            <a:r>
              <a:rPr lang="nl">
                <a:solidFill>
                  <a:srgbClr val="FF0000"/>
                </a:solidFill>
              </a:rPr>
              <a:t>-€70</a:t>
            </a:r>
            <a:r>
              <a:rPr lang="nl"/>
              <a:t>/1000kg</a:t>
            </a:r>
            <a:endParaRPr/>
          </a:p>
          <a:p>
            <a:pPr indent="-317500" lvl="2" marL="1371600" rtl="0" algn="l">
              <a:lnSpc>
                <a:spcPct val="150000"/>
              </a:lnSpc>
              <a:spcBef>
                <a:spcPts val="0"/>
              </a:spcBef>
              <a:spcAft>
                <a:spcPts val="0"/>
              </a:spcAft>
              <a:buSzPts val="1400"/>
              <a:buChar char="■"/>
            </a:pPr>
            <a:r>
              <a:rPr lang="nl"/>
              <a:t>Processing fee: </a:t>
            </a:r>
            <a:r>
              <a:rPr lang="nl">
                <a:solidFill>
                  <a:srgbClr val="00FF00"/>
                </a:solidFill>
              </a:rPr>
              <a:t>+€112.15</a:t>
            </a:r>
            <a:r>
              <a:rPr lang="nl"/>
              <a:t>/1000kg</a:t>
            </a:r>
            <a:endParaRPr/>
          </a:p>
          <a:p>
            <a:pPr indent="0" lvl="0" marL="457200" rtl="0" algn="l">
              <a:lnSpc>
                <a:spcPct val="150000"/>
              </a:lnSpc>
              <a:spcBef>
                <a:spcPts val="1600"/>
              </a:spcBef>
              <a:spcAft>
                <a:spcPts val="1600"/>
              </a:spcAft>
              <a:buNone/>
            </a:pPr>
            <a:r>
              <a:t/>
            </a:r>
            <a:endParaRPr/>
          </a:p>
        </p:txBody>
      </p:sp>
      <p:sp>
        <p:nvSpPr>
          <p:cNvPr id="340" name="Google Shape;340;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47"/>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t>Finances 2</a:t>
            </a:r>
            <a:endParaRPr/>
          </a:p>
          <a:p>
            <a:pPr indent="0" lvl="0" marL="0" rtl="0" algn="l">
              <a:spcBef>
                <a:spcPts val="0"/>
              </a:spcBef>
              <a:spcAft>
                <a:spcPts val="0"/>
              </a:spcAft>
              <a:buNone/>
            </a:pPr>
            <a:r>
              <a:t/>
            </a:r>
            <a:endParaRPr/>
          </a:p>
        </p:txBody>
      </p:sp>
      <p:sp>
        <p:nvSpPr>
          <p:cNvPr id="346" name="Google Shape;346;p47"/>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a:t>Cost of couch processing, without labour cost (cost-mixed garbage):</a:t>
            </a:r>
            <a:endParaRPr/>
          </a:p>
          <a:p>
            <a:pPr indent="-317500" lvl="1" marL="914400" rtl="0" algn="l">
              <a:spcBef>
                <a:spcPts val="0"/>
              </a:spcBef>
              <a:spcAft>
                <a:spcPts val="0"/>
              </a:spcAft>
              <a:buSzPts val="1400"/>
              <a:buChar char="○"/>
            </a:pPr>
            <a:r>
              <a:rPr lang="nl"/>
              <a:t>Mixed garbage: </a:t>
            </a:r>
            <a:r>
              <a:rPr lang="nl">
                <a:solidFill>
                  <a:srgbClr val="FF0000"/>
                </a:solidFill>
              </a:rPr>
              <a:t>-€6.16</a:t>
            </a:r>
            <a:r>
              <a:rPr lang="nl"/>
              <a:t> (</a:t>
            </a:r>
            <a:r>
              <a:rPr lang="nl">
                <a:solidFill>
                  <a:schemeClr val="dk1"/>
                </a:solidFill>
              </a:rPr>
              <a:t>€0.00</a:t>
            </a:r>
            <a:r>
              <a:rPr lang="nl"/>
              <a:t>)</a:t>
            </a:r>
            <a:endParaRPr/>
          </a:p>
          <a:p>
            <a:pPr indent="-317500" lvl="1" marL="914400" rtl="0" algn="l">
              <a:spcBef>
                <a:spcPts val="0"/>
              </a:spcBef>
              <a:spcAft>
                <a:spcPts val="0"/>
              </a:spcAft>
              <a:buSzPts val="1400"/>
              <a:buChar char="○"/>
            </a:pPr>
            <a:r>
              <a:rPr b="1" lang="nl"/>
              <a:t>No cover + 21 kg wood: </a:t>
            </a:r>
            <a:r>
              <a:rPr b="1" lang="nl">
                <a:solidFill>
                  <a:srgbClr val="FF0000"/>
                </a:solidFill>
              </a:rPr>
              <a:t>-€4.59</a:t>
            </a:r>
            <a:r>
              <a:rPr b="1" lang="nl"/>
              <a:t> (</a:t>
            </a:r>
            <a:r>
              <a:rPr b="1" lang="nl">
                <a:solidFill>
                  <a:srgbClr val="00FF00"/>
                </a:solidFill>
              </a:rPr>
              <a:t>+€1.57</a:t>
            </a:r>
            <a:r>
              <a:rPr b="1" lang="nl"/>
              <a:t>)</a:t>
            </a:r>
            <a:endParaRPr b="1"/>
          </a:p>
          <a:p>
            <a:pPr indent="-317500" lvl="1" marL="914400" rtl="0" algn="l">
              <a:spcBef>
                <a:spcPts val="0"/>
              </a:spcBef>
              <a:spcAft>
                <a:spcPts val="0"/>
              </a:spcAft>
              <a:buSzPts val="1400"/>
              <a:buChar char="○"/>
            </a:pPr>
            <a:r>
              <a:rPr lang="nl"/>
              <a:t>Cover + 21 kg wood: </a:t>
            </a:r>
            <a:r>
              <a:rPr lang="nl">
                <a:solidFill>
                  <a:srgbClr val="FF0000"/>
                </a:solidFill>
              </a:rPr>
              <a:t>-€3.94</a:t>
            </a:r>
            <a:r>
              <a:rPr lang="nl"/>
              <a:t> (</a:t>
            </a:r>
            <a:r>
              <a:rPr lang="nl">
                <a:solidFill>
                  <a:srgbClr val="00FF00"/>
                </a:solidFill>
              </a:rPr>
              <a:t>+€2.23</a:t>
            </a:r>
            <a:r>
              <a:rPr lang="nl"/>
              <a:t>)</a:t>
            </a:r>
            <a:endParaRPr/>
          </a:p>
          <a:p>
            <a:pPr indent="-317500" lvl="1" marL="914400" rtl="0" algn="l">
              <a:spcBef>
                <a:spcPts val="0"/>
              </a:spcBef>
              <a:spcAft>
                <a:spcPts val="0"/>
              </a:spcAft>
              <a:buSzPts val="1400"/>
              <a:buChar char="○"/>
            </a:pPr>
            <a:r>
              <a:rPr b="1" lang="nl"/>
              <a:t>No cover + 32 kg wood: </a:t>
            </a:r>
            <a:r>
              <a:rPr b="1" lang="nl">
                <a:solidFill>
                  <a:srgbClr val="FF0000"/>
                </a:solidFill>
              </a:rPr>
              <a:t>-€3.76</a:t>
            </a:r>
            <a:r>
              <a:rPr b="1" lang="nl"/>
              <a:t> (</a:t>
            </a:r>
            <a:r>
              <a:rPr b="1" lang="nl">
                <a:solidFill>
                  <a:srgbClr val="00FF00"/>
                </a:solidFill>
              </a:rPr>
              <a:t>+€2.40</a:t>
            </a:r>
            <a:r>
              <a:rPr b="1" lang="nl">
                <a:solidFill>
                  <a:schemeClr val="dk1"/>
                </a:solidFill>
              </a:rPr>
              <a:t>)</a:t>
            </a:r>
            <a:endParaRPr b="1">
              <a:solidFill>
                <a:schemeClr val="dk1"/>
              </a:solidFill>
            </a:endParaRPr>
          </a:p>
          <a:p>
            <a:pPr indent="-317500" lvl="1" marL="914400" rtl="0" algn="l">
              <a:spcBef>
                <a:spcPts val="0"/>
              </a:spcBef>
              <a:spcAft>
                <a:spcPts val="0"/>
              </a:spcAft>
              <a:buSzPts val="1400"/>
              <a:buChar char="○"/>
            </a:pPr>
            <a:r>
              <a:rPr lang="nl"/>
              <a:t>Cover + 32 kg wood: </a:t>
            </a:r>
            <a:r>
              <a:rPr lang="nl">
                <a:solidFill>
                  <a:srgbClr val="FF0000"/>
                </a:solidFill>
              </a:rPr>
              <a:t>-€3.11 </a:t>
            </a:r>
            <a:r>
              <a:rPr lang="nl">
                <a:solidFill>
                  <a:schemeClr val="dk1"/>
                </a:solidFill>
              </a:rPr>
              <a:t>(</a:t>
            </a:r>
            <a:r>
              <a:rPr lang="nl">
                <a:solidFill>
                  <a:srgbClr val="00FF00"/>
                </a:solidFill>
              </a:rPr>
              <a:t>+€3.05</a:t>
            </a:r>
            <a:r>
              <a:rPr lang="nl">
                <a:solidFill>
                  <a:schemeClr val="dk1"/>
                </a:solidFill>
              </a:rPr>
              <a:t>)</a:t>
            </a:r>
            <a:br>
              <a:rPr lang="nl">
                <a:solidFill>
                  <a:schemeClr val="dk1"/>
                </a:solidFill>
              </a:rPr>
            </a:br>
            <a:endParaRPr/>
          </a:p>
          <a:p>
            <a:pPr indent="-342900" lvl="0" marL="457200" rtl="0" algn="l">
              <a:spcBef>
                <a:spcPts val="0"/>
              </a:spcBef>
              <a:spcAft>
                <a:spcPts val="0"/>
              </a:spcAft>
              <a:buSzPts val="1800"/>
              <a:buChar char="●"/>
            </a:pPr>
            <a:r>
              <a:rPr lang="nl"/>
              <a:t>Reusing case without/with processing fee:</a:t>
            </a:r>
            <a:endParaRPr/>
          </a:p>
          <a:p>
            <a:pPr indent="-317500" lvl="1" marL="914400" rtl="0" algn="l">
              <a:spcBef>
                <a:spcPts val="0"/>
              </a:spcBef>
              <a:spcAft>
                <a:spcPts val="0"/>
              </a:spcAft>
              <a:buSzPts val="1400"/>
              <a:buChar char="○"/>
            </a:pPr>
            <a:r>
              <a:rPr lang="nl"/>
              <a:t>10 kg wood: </a:t>
            </a:r>
            <a:r>
              <a:rPr lang="nl">
                <a:solidFill>
                  <a:srgbClr val="00FF00"/>
                </a:solidFill>
              </a:rPr>
              <a:t>+€0.70</a:t>
            </a:r>
            <a:r>
              <a:rPr lang="nl"/>
              <a:t>/</a:t>
            </a:r>
            <a:r>
              <a:rPr lang="nl">
                <a:solidFill>
                  <a:srgbClr val="00FF00"/>
                </a:solidFill>
              </a:rPr>
              <a:t>+€1.82</a:t>
            </a:r>
            <a:endParaRPr>
              <a:solidFill>
                <a:srgbClr val="00FF00"/>
              </a:solidFill>
            </a:endParaRPr>
          </a:p>
          <a:p>
            <a:pPr indent="-317500" lvl="1" marL="914400" rtl="0" algn="l">
              <a:spcBef>
                <a:spcPts val="0"/>
              </a:spcBef>
              <a:spcAft>
                <a:spcPts val="0"/>
              </a:spcAft>
              <a:buSzPts val="1400"/>
              <a:buChar char="○"/>
            </a:pPr>
            <a:r>
              <a:rPr lang="nl"/>
              <a:t>10 kg mixed garbage (like foam/cover): </a:t>
            </a:r>
            <a:r>
              <a:rPr lang="nl">
                <a:solidFill>
                  <a:srgbClr val="00FF00"/>
                </a:solidFill>
              </a:rPr>
              <a:t>+€1.45</a:t>
            </a:r>
            <a:r>
              <a:rPr lang="nl"/>
              <a:t>/</a:t>
            </a:r>
            <a:r>
              <a:rPr lang="nl">
                <a:solidFill>
                  <a:srgbClr val="00FF00"/>
                </a:solidFill>
              </a:rPr>
              <a:t>+€2.57</a:t>
            </a:r>
            <a:br>
              <a:rPr lang="nl">
                <a:solidFill>
                  <a:srgbClr val="00FF00"/>
                </a:solidFill>
              </a:rPr>
            </a:br>
            <a:endParaRPr>
              <a:solidFill>
                <a:srgbClr val="00FF00"/>
              </a:solidFill>
            </a:endParaRPr>
          </a:p>
          <a:p>
            <a:pPr indent="-342900" lvl="0" marL="457200" rtl="0" algn="l">
              <a:spcBef>
                <a:spcPts val="0"/>
              </a:spcBef>
              <a:spcAft>
                <a:spcPts val="0"/>
              </a:spcAft>
              <a:buSzPts val="1800"/>
              <a:buChar char="●"/>
            </a:pPr>
            <a:r>
              <a:rPr lang="nl"/>
              <a:t>Three-seat couch: Add ~18%</a:t>
            </a:r>
            <a:endParaRPr/>
          </a:p>
          <a:p>
            <a:pPr indent="0" lvl="0" marL="0" rtl="0" algn="l">
              <a:spcBef>
                <a:spcPts val="1600"/>
              </a:spcBef>
              <a:spcAft>
                <a:spcPts val="1600"/>
              </a:spcAft>
              <a:buNone/>
            </a:pPr>
            <a:r>
              <a:t/>
            </a:r>
            <a:endParaRPr/>
          </a:p>
        </p:txBody>
      </p:sp>
      <p:sp>
        <p:nvSpPr>
          <p:cNvPr id="347" name="Google Shape;347;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8"/>
          <p:cNvSpPr txBox="1"/>
          <p:nvPr>
            <p:ph type="title"/>
          </p:nvPr>
        </p:nvSpPr>
        <p:spPr>
          <a:xfrm>
            <a:off x="233375" y="450113"/>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nl" sz="4500">
                <a:solidFill>
                  <a:srgbClr val="0B5394"/>
                </a:solidFill>
              </a:rPr>
              <a:t>Recognition</a:t>
            </a:r>
            <a:endParaRPr b="1" sz="4500">
              <a:solidFill>
                <a:srgbClr val="0B5394"/>
              </a:solidFill>
            </a:endParaRPr>
          </a:p>
        </p:txBody>
      </p:sp>
      <p:sp>
        <p:nvSpPr>
          <p:cNvPr id="353" name="Google Shape;353;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354" name="Google Shape;354;p48"/>
          <p:cNvSpPr/>
          <p:nvPr/>
        </p:nvSpPr>
        <p:spPr>
          <a:xfrm>
            <a:off x="3765121" y="603250"/>
            <a:ext cx="1253284" cy="3784532"/>
          </a:xfrm>
          <a:custGeom>
            <a:rect b="b" l="l" r="r" t="t"/>
            <a:pathLst>
              <a:path extrusionOk="0" h="135537" w="30652">
                <a:moveTo>
                  <a:pt x="30652" y="0"/>
                </a:moveTo>
                <a:cubicBezTo>
                  <a:pt x="23149" y="0"/>
                  <a:pt x="13723" y="3654"/>
                  <a:pt x="10768" y="10551"/>
                </a:cubicBezTo>
                <a:cubicBezTo>
                  <a:pt x="4050" y="26229"/>
                  <a:pt x="12086" y="44956"/>
                  <a:pt x="8739" y="61682"/>
                </a:cubicBezTo>
                <a:cubicBezTo>
                  <a:pt x="7965" y="65549"/>
                  <a:pt x="6519" y="71054"/>
                  <a:pt x="2652" y="71826"/>
                </a:cubicBezTo>
                <a:cubicBezTo>
                  <a:pt x="1856" y="71985"/>
                  <a:pt x="580" y="72552"/>
                  <a:pt x="217" y="71826"/>
                </a:cubicBezTo>
                <a:cubicBezTo>
                  <a:pt x="-650" y="70094"/>
                  <a:pt x="4736" y="71495"/>
                  <a:pt x="5898" y="73044"/>
                </a:cubicBezTo>
                <a:cubicBezTo>
                  <a:pt x="9067" y="77270"/>
                  <a:pt x="7579" y="83660"/>
                  <a:pt x="6710" y="88870"/>
                </a:cubicBezTo>
                <a:cubicBezTo>
                  <a:pt x="5753" y="94609"/>
                  <a:pt x="7446" y="100614"/>
                  <a:pt x="6304" y="106319"/>
                </a:cubicBezTo>
                <a:cubicBezTo>
                  <a:pt x="4814" y="113766"/>
                  <a:pt x="4018" y="122533"/>
                  <a:pt x="7927" y="129044"/>
                </a:cubicBezTo>
                <a:cubicBezTo>
                  <a:pt x="11449" y="134912"/>
                  <a:pt x="20561" y="135537"/>
                  <a:pt x="27405" y="135537"/>
                </a:cubicBezTo>
              </a:path>
            </a:pathLst>
          </a:custGeom>
          <a:noFill/>
          <a:ln cap="flat" cmpd="sng" w="19050">
            <a:solidFill>
              <a:srgbClr val="666666"/>
            </a:solidFill>
            <a:prstDash val="solid"/>
            <a:round/>
            <a:headEnd len="med" w="med" type="none"/>
            <a:tailEnd len="med" w="med" type="none"/>
          </a:ln>
        </p:spPr>
      </p:sp>
      <p:sp>
        <p:nvSpPr>
          <p:cNvPr id="355" name="Google Shape;355;p48"/>
          <p:cNvSpPr txBox="1"/>
          <p:nvPr>
            <p:ph type="title"/>
          </p:nvPr>
        </p:nvSpPr>
        <p:spPr>
          <a:xfrm>
            <a:off x="4247350" y="2074625"/>
            <a:ext cx="8074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l" sz="3500">
                <a:solidFill>
                  <a:srgbClr val="0B5394"/>
                </a:solidFill>
              </a:rPr>
              <a:t>Educate workers</a:t>
            </a:r>
            <a:br>
              <a:rPr lang="nl" sz="4000">
                <a:solidFill>
                  <a:srgbClr val="0B5394"/>
                </a:solidFill>
              </a:rPr>
            </a:br>
            <a:br>
              <a:rPr lang="nl" sz="4000">
                <a:solidFill>
                  <a:srgbClr val="0B5394"/>
                </a:solidFill>
              </a:rPr>
            </a:br>
            <a:r>
              <a:rPr lang="nl" sz="4000">
                <a:solidFill>
                  <a:srgbClr val="0B5394"/>
                </a:solidFill>
              </a:rPr>
              <a:t>LU associat.</a:t>
            </a:r>
            <a:br>
              <a:rPr lang="nl" sz="4000">
                <a:solidFill>
                  <a:srgbClr val="0B5394"/>
                </a:solidFill>
              </a:rPr>
            </a:br>
            <a:br>
              <a:rPr lang="nl" sz="4000">
                <a:solidFill>
                  <a:srgbClr val="0B5394"/>
                </a:solidFill>
              </a:rPr>
            </a:br>
            <a:r>
              <a:rPr lang="nl" sz="4000">
                <a:solidFill>
                  <a:srgbClr val="0B5394"/>
                </a:solidFill>
              </a:rPr>
              <a:t>Social Media</a:t>
            </a:r>
            <a:br>
              <a:rPr lang="nl" sz="4000">
                <a:solidFill>
                  <a:srgbClr val="0B5394"/>
                </a:solidFill>
              </a:rPr>
            </a:br>
            <a:r>
              <a:rPr lang="nl" sz="2500">
                <a:solidFill>
                  <a:srgbClr val="0B5394"/>
                </a:solidFill>
              </a:rPr>
              <a:t>@HetWarenhuis</a:t>
            </a:r>
            <a:endParaRPr sz="2500">
              <a:solidFill>
                <a:srgbClr val="0B5394"/>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9"/>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Recognition Through Education</a:t>
            </a:r>
            <a:endParaRPr/>
          </a:p>
        </p:txBody>
      </p:sp>
      <p:sp>
        <p:nvSpPr>
          <p:cNvPr id="361" name="Google Shape;361;p49"/>
          <p:cNvSpPr txBox="1"/>
          <p:nvPr>
            <p:ph idx="1" type="body"/>
          </p:nvPr>
        </p:nvSpPr>
        <p:spPr>
          <a:xfrm>
            <a:off x="311700" y="1104525"/>
            <a:ext cx="7762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u="sng"/>
              <a:t>Recognition of these findings by the people at the Warenhuis:</a:t>
            </a:r>
            <a:endParaRPr u="sng"/>
          </a:p>
          <a:p>
            <a:pPr indent="-342900" lvl="0" marL="457200" rtl="0" algn="l">
              <a:spcBef>
                <a:spcPts val="1600"/>
              </a:spcBef>
              <a:spcAft>
                <a:spcPts val="0"/>
              </a:spcAft>
              <a:buSzPts val="1800"/>
              <a:buChar char="●"/>
            </a:pPr>
            <a:r>
              <a:rPr lang="nl"/>
              <a:t>Sorting d</a:t>
            </a:r>
            <a:r>
              <a:rPr lang="nl"/>
              <a:t>ifferent materials (plastics) out of the mixed waste container based upon material knowledge</a:t>
            </a:r>
            <a:endParaRPr/>
          </a:p>
          <a:p>
            <a:pPr indent="-342900" lvl="0" marL="457200" rtl="0" algn="l">
              <a:spcBef>
                <a:spcPts val="0"/>
              </a:spcBef>
              <a:spcAft>
                <a:spcPts val="0"/>
              </a:spcAft>
              <a:buSzPts val="1800"/>
              <a:buChar char="●"/>
            </a:pPr>
            <a:r>
              <a:rPr lang="nl"/>
              <a:t>Deconstruction of couches into different material groups for either reusing </a:t>
            </a:r>
            <a:r>
              <a:rPr lang="nl"/>
              <a:t>purposes</a:t>
            </a:r>
            <a:r>
              <a:rPr lang="nl"/>
              <a:t> or recycling.</a:t>
            </a:r>
            <a:endParaRPr/>
          </a:p>
          <a:p>
            <a:pPr indent="0" lvl="0" marL="0" rtl="0" algn="l">
              <a:spcBef>
                <a:spcPts val="1600"/>
              </a:spcBef>
              <a:spcAft>
                <a:spcPts val="0"/>
              </a:spcAft>
              <a:buNone/>
            </a:pPr>
            <a:r>
              <a:rPr lang="nl" u="sng"/>
              <a:t>Recognition of circular furniture options</a:t>
            </a:r>
            <a:r>
              <a:rPr lang="nl" u="sng"/>
              <a:t> among </a:t>
            </a:r>
            <a:r>
              <a:rPr lang="nl" u="sng"/>
              <a:t>students</a:t>
            </a:r>
            <a:endParaRPr u="sng"/>
          </a:p>
          <a:p>
            <a:pPr indent="-342900" lvl="0" marL="457200" rtl="0" algn="l">
              <a:spcBef>
                <a:spcPts val="1600"/>
              </a:spcBef>
              <a:spcAft>
                <a:spcPts val="0"/>
              </a:spcAft>
              <a:buSzPts val="1800"/>
              <a:buChar char="●"/>
            </a:pPr>
            <a:r>
              <a:rPr lang="nl"/>
              <a:t>Social media page for Het Warenhuis to sell couches</a:t>
            </a:r>
            <a:endParaRPr/>
          </a:p>
          <a:p>
            <a:pPr indent="0" lvl="0" marL="0" rtl="0" algn="l">
              <a:spcBef>
                <a:spcPts val="1600"/>
              </a:spcBef>
              <a:spcAft>
                <a:spcPts val="1600"/>
              </a:spcAft>
              <a:buNone/>
            </a:pPr>
            <a:r>
              <a:t/>
            </a:r>
            <a:endParaRPr/>
          </a:p>
        </p:txBody>
      </p:sp>
      <p:sp>
        <p:nvSpPr>
          <p:cNvPr id="362" name="Google Shape;362;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50"/>
          <p:cNvSpPr txBox="1"/>
          <p:nvPr>
            <p:ph type="title"/>
          </p:nvPr>
        </p:nvSpPr>
        <p:spPr>
          <a:xfrm>
            <a:off x="0" y="2150850"/>
            <a:ext cx="80742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a:t>Next Steps for Het Warenhuis: </a:t>
            </a:r>
            <a:r>
              <a:rPr lang="nl" sz="2400">
                <a:solidFill>
                  <a:srgbClr val="434343"/>
                </a:solidFill>
              </a:rPr>
              <a:t>Implementing the </a:t>
            </a:r>
            <a:r>
              <a:rPr lang="nl" sz="2400">
                <a:solidFill>
                  <a:srgbClr val="0B5394"/>
                </a:solidFill>
              </a:rPr>
              <a:t>4R</a:t>
            </a:r>
            <a:r>
              <a:rPr lang="nl" sz="2400">
                <a:solidFill>
                  <a:srgbClr val="434343"/>
                </a:solidFill>
              </a:rPr>
              <a:t> strategy</a:t>
            </a:r>
            <a:endParaRPr sz="2400">
              <a:solidFill>
                <a:srgbClr val="434343"/>
              </a:solidFill>
            </a:endParaRPr>
          </a:p>
        </p:txBody>
      </p:sp>
      <p:sp>
        <p:nvSpPr>
          <p:cNvPr id="368" name="Google Shape;368;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51"/>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Step 1: Implement Paper Repurpose policy </a:t>
            </a:r>
            <a:endParaRPr/>
          </a:p>
        </p:txBody>
      </p:sp>
      <p:sp>
        <p:nvSpPr>
          <p:cNvPr id="374" name="Google Shape;374;p51"/>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a:t>Use the broken and/or damaged books that are found in the Paper container and repurpose them into paper bags. These can be used in the ‘Het Warenhuis’ store</a:t>
            </a:r>
            <a:r>
              <a:rPr lang="nl"/>
              <a:t>. </a:t>
            </a:r>
            <a:endParaRPr/>
          </a:p>
          <a:p>
            <a:pPr indent="-342900" lvl="0" marL="457200" rtl="0" algn="l">
              <a:lnSpc>
                <a:spcPct val="150000"/>
              </a:lnSpc>
              <a:spcBef>
                <a:spcPts val="1600"/>
              </a:spcBef>
              <a:spcAft>
                <a:spcPts val="0"/>
              </a:spcAft>
              <a:buSzPts val="1800"/>
              <a:buFont typeface="Century Gothic"/>
              <a:buChar char="●"/>
            </a:pPr>
            <a:r>
              <a:rPr lang="nl"/>
              <a:t>Advantages of r</a:t>
            </a:r>
            <a:r>
              <a:rPr lang="nl" sz="1800"/>
              <a:t>epurposing paper:</a:t>
            </a:r>
            <a:endParaRPr/>
          </a:p>
          <a:p>
            <a:pPr indent="-317500" lvl="1" marL="914400" rtl="0" algn="l">
              <a:lnSpc>
                <a:spcPct val="150000"/>
              </a:lnSpc>
              <a:spcBef>
                <a:spcPts val="0"/>
              </a:spcBef>
              <a:spcAft>
                <a:spcPts val="0"/>
              </a:spcAft>
              <a:buSzPts val="1400"/>
              <a:buFont typeface="Century Gothic"/>
              <a:buChar char="○"/>
            </a:pPr>
            <a:r>
              <a:rPr lang="nl" sz="1800"/>
              <a:t>Establishing a new material life cycle</a:t>
            </a:r>
            <a:endParaRPr sz="1800"/>
          </a:p>
          <a:p>
            <a:pPr indent="-342900" lvl="1" marL="914400" rtl="0" algn="l">
              <a:lnSpc>
                <a:spcPct val="150000"/>
              </a:lnSpc>
              <a:spcBef>
                <a:spcPts val="0"/>
              </a:spcBef>
              <a:spcAft>
                <a:spcPts val="0"/>
              </a:spcAft>
              <a:buSzPts val="1800"/>
              <a:buFont typeface="Arial"/>
              <a:buChar char="○"/>
            </a:pPr>
            <a:r>
              <a:rPr lang="nl" sz="1800"/>
              <a:t>Replacing plastic bags</a:t>
            </a:r>
            <a:endParaRPr sz="1800"/>
          </a:p>
          <a:p>
            <a:pPr indent="-342900" lvl="1" marL="914400" rtl="0" algn="l">
              <a:lnSpc>
                <a:spcPct val="150000"/>
              </a:lnSpc>
              <a:spcBef>
                <a:spcPts val="0"/>
              </a:spcBef>
              <a:spcAft>
                <a:spcPts val="0"/>
              </a:spcAft>
              <a:buSzPts val="1800"/>
              <a:buFont typeface="Arial"/>
              <a:buChar char="○"/>
            </a:pPr>
            <a:r>
              <a:rPr lang="nl" sz="1800"/>
              <a:t>Replacing price tags with reused paper</a:t>
            </a:r>
            <a:endParaRPr sz="1800"/>
          </a:p>
          <a:p>
            <a:pPr indent="-342900" lvl="1" marL="914400" rtl="0" algn="l">
              <a:lnSpc>
                <a:spcPct val="150000"/>
              </a:lnSpc>
              <a:spcBef>
                <a:spcPts val="0"/>
              </a:spcBef>
              <a:spcAft>
                <a:spcPts val="0"/>
              </a:spcAft>
              <a:buSzPts val="1800"/>
              <a:buFont typeface="Arial"/>
              <a:buChar char="○"/>
            </a:pPr>
            <a:r>
              <a:rPr lang="nl" sz="1800"/>
              <a:t>Lower price to pay for their ‘paper container’ (less weight)</a:t>
            </a:r>
            <a:endParaRPr sz="1800"/>
          </a:p>
          <a:p>
            <a:pPr indent="0" lvl="0" marL="0" rtl="0" algn="l">
              <a:lnSpc>
                <a:spcPct val="150000"/>
              </a:lnSpc>
              <a:spcBef>
                <a:spcPts val="1600"/>
              </a:spcBef>
              <a:spcAft>
                <a:spcPts val="0"/>
              </a:spcAft>
              <a:buClr>
                <a:schemeClr val="dk1"/>
              </a:buClr>
              <a:buSzPts val="1100"/>
              <a:buFont typeface="Arial"/>
              <a:buNone/>
            </a:pPr>
            <a:r>
              <a:t/>
            </a:r>
            <a:endParaRPr/>
          </a:p>
          <a:p>
            <a:pPr indent="0" lvl="0" marL="0" rtl="0" algn="l">
              <a:lnSpc>
                <a:spcPct val="150000"/>
              </a:lnSpc>
              <a:spcBef>
                <a:spcPts val="1600"/>
              </a:spcBef>
              <a:spcAft>
                <a:spcPts val="1600"/>
              </a:spcAft>
              <a:buNone/>
            </a:pPr>
            <a:r>
              <a:t/>
            </a:r>
            <a:endParaRPr/>
          </a:p>
        </p:txBody>
      </p:sp>
      <p:sp>
        <p:nvSpPr>
          <p:cNvPr id="375" name="Google Shape;375;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txBox="1"/>
          <p:nvPr>
            <p:ph idx="1" type="body"/>
          </p:nvPr>
        </p:nvSpPr>
        <p:spPr>
          <a:xfrm>
            <a:off x="404350" y="1717050"/>
            <a:ext cx="5141700" cy="170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nl">
                <a:solidFill>
                  <a:srgbClr val="0B5394"/>
                </a:solidFill>
              </a:rPr>
              <a:t>Why</a:t>
            </a:r>
            <a:r>
              <a:rPr lang="nl">
                <a:solidFill>
                  <a:schemeClr val="dk1"/>
                </a:solidFill>
              </a:rPr>
              <a:t>: To help ‘Het Warenhuis’ establish more sustainable practices and save money</a:t>
            </a:r>
            <a:endParaRPr>
              <a:solidFill>
                <a:schemeClr val="dk1"/>
              </a:solidFill>
            </a:endParaRPr>
          </a:p>
          <a:p>
            <a:pPr indent="0" lvl="0" marL="0" rtl="0" algn="l">
              <a:spcBef>
                <a:spcPts val="0"/>
              </a:spcBef>
              <a:spcAft>
                <a:spcPts val="0"/>
              </a:spcAft>
              <a:buClr>
                <a:schemeClr val="dk1"/>
              </a:buClr>
              <a:buSzPts val="1100"/>
              <a:buFont typeface="Arial"/>
              <a:buNone/>
            </a:pPr>
            <a:r>
              <a:rPr b="1" lang="nl">
                <a:solidFill>
                  <a:srgbClr val="0B5394"/>
                </a:solidFill>
              </a:rPr>
              <a:t>How</a:t>
            </a:r>
            <a:r>
              <a:rPr lang="nl">
                <a:solidFill>
                  <a:schemeClr val="dk1"/>
                </a:solidFill>
              </a:rPr>
              <a:t>: By using ideas of Circular Economy </a:t>
            </a:r>
            <a:endParaRPr>
              <a:solidFill>
                <a:schemeClr val="dk1"/>
              </a:solidFill>
            </a:endParaRPr>
          </a:p>
          <a:p>
            <a:pPr indent="0" lvl="0" marL="0" rtl="0" algn="l">
              <a:spcBef>
                <a:spcPts val="0"/>
              </a:spcBef>
              <a:spcAft>
                <a:spcPts val="0"/>
              </a:spcAft>
              <a:buClr>
                <a:schemeClr val="dk1"/>
              </a:buClr>
              <a:buSzPts val="1100"/>
              <a:buFont typeface="Arial"/>
              <a:buNone/>
            </a:pPr>
            <a:r>
              <a:rPr b="1" lang="nl">
                <a:solidFill>
                  <a:srgbClr val="0B5394"/>
                </a:solidFill>
              </a:rPr>
              <a:t>What</a:t>
            </a:r>
            <a:r>
              <a:rPr lang="nl">
                <a:solidFill>
                  <a:schemeClr val="dk1"/>
                </a:solidFill>
              </a:rPr>
              <a:t>: Creating a strategic advice for Het Warenhuis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pic>
        <p:nvPicPr>
          <p:cNvPr id="87" name="Google Shape;87;p16"/>
          <p:cNvPicPr preferRelativeResize="0"/>
          <p:nvPr/>
        </p:nvPicPr>
        <p:blipFill>
          <a:blip r:embed="rId3">
            <a:alphaModFix/>
          </a:blip>
          <a:stretch>
            <a:fillRect/>
          </a:stretch>
        </p:blipFill>
        <p:spPr>
          <a:xfrm>
            <a:off x="5400250" y="1547775"/>
            <a:ext cx="1905000" cy="2047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52"/>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Step 2: Implement </a:t>
            </a:r>
            <a:r>
              <a:rPr lang="nl"/>
              <a:t>plastic </a:t>
            </a:r>
            <a:r>
              <a:rPr lang="nl"/>
              <a:t>Recycle Policy </a:t>
            </a:r>
            <a:endParaRPr/>
          </a:p>
        </p:txBody>
      </p:sp>
      <p:sp>
        <p:nvSpPr>
          <p:cNvPr id="381" name="Google Shape;381;p52"/>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Find a private player that offers recycling services for plastics, or team up with the municipality through the ‘Plastics Heroes’ initiative.</a:t>
            </a:r>
            <a:endParaRPr/>
          </a:p>
          <a:p>
            <a:pPr indent="0" lvl="0" marL="0" rtl="0" algn="l">
              <a:spcBef>
                <a:spcPts val="1600"/>
              </a:spcBef>
              <a:spcAft>
                <a:spcPts val="0"/>
              </a:spcAft>
              <a:buNone/>
            </a:pPr>
            <a:r>
              <a:rPr lang="nl"/>
              <a:t>Keeping in mind that most companies require separation before collection, only some companies don’t require separation of plastics</a:t>
            </a:r>
            <a:endParaRPr/>
          </a:p>
          <a:p>
            <a:pPr indent="-342900" lvl="0" marL="457200" rtl="0" algn="l">
              <a:spcBef>
                <a:spcPts val="1600"/>
              </a:spcBef>
              <a:spcAft>
                <a:spcPts val="0"/>
              </a:spcAft>
              <a:buSzPts val="1800"/>
              <a:buChar char="●"/>
            </a:pPr>
            <a:r>
              <a:rPr lang="nl"/>
              <a:t>Thermosetting</a:t>
            </a:r>
            <a:endParaRPr/>
          </a:p>
          <a:p>
            <a:pPr indent="-342900" lvl="0" marL="457200" rtl="0" algn="l">
              <a:spcBef>
                <a:spcPts val="0"/>
              </a:spcBef>
              <a:spcAft>
                <a:spcPts val="0"/>
              </a:spcAft>
              <a:buSzPts val="1800"/>
              <a:buChar char="●"/>
            </a:pPr>
            <a:r>
              <a:rPr lang="nl"/>
              <a:t>Thermoplastic</a:t>
            </a:r>
            <a:endParaRPr/>
          </a:p>
          <a:p>
            <a:pPr indent="-342900" lvl="0" marL="457200" rtl="0" algn="l">
              <a:spcBef>
                <a:spcPts val="0"/>
              </a:spcBef>
              <a:spcAft>
                <a:spcPts val="0"/>
              </a:spcAft>
              <a:buSzPts val="1800"/>
              <a:buChar char="●"/>
            </a:pPr>
            <a:r>
              <a:rPr lang="nl"/>
              <a:t>Elastomere</a:t>
            </a:r>
            <a:endParaRPr/>
          </a:p>
          <a:p>
            <a:pPr indent="-342900" lvl="0" marL="457200" rtl="0" algn="l">
              <a:spcBef>
                <a:spcPts val="0"/>
              </a:spcBef>
              <a:spcAft>
                <a:spcPts val="0"/>
              </a:spcAft>
              <a:buSzPts val="1800"/>
              <a:buChar char="●"/>
            </a:pPr>
            <a:r>
              <a:rPr lang="nl"/>
              <a:t>EPS (foams)</a:t>
            </a:r>
            <a:endParaRPr/>
          </a:p>
          <a:p>
            <a:pPr indent="0" lvl="0" marL="0" rtl="0" algn="l">
              <a:spcBef>
                <a:spcPts val="1600"/>
              </a:spcBef>
              <a:spcAft>
                <a:spcPts val="0"/>
              </a:spcAft>
              <a:buNone/>
            </a:pPr>
            <a:r>
              <a:rPr lang="nl"/>
              <a:t>Initial quotations could be requested from the following companies:</a:t>
            </a:r>
            <a:endParaRPr/>
          </a:p>
          <a:p>
            <a:pPr indent="0" lvl="0" marL="0" rtl="0" algn="l">
              <a:spcBef>
                <a:spcPts val="1600"/>
              </a:spcBef>
              <a:spcAft>
                <a:spcPts val="1600"/>
              </a:spcAft>
              <a:buNone/>
            </a:pPr>
            <a:r>
              <a:t/>
            </a:r>
            <a:endParaRPr/>
          </a:p>
        </p:txBody>
      </p:sp>
      <p:sp>
        <p:nvSpPr>
          <p:cNvPr id="382" name="Google Shape;382;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53"/>
          <p:cNvSpPr txBox="1"/>
          <p:nvPr>
            <p:ph type="title"/>
          </p:nvPr>
        </p:nvSpPr>
        <p:spPr>
          <a:xfrm>
            <a:off x="311700" y="1143000"/>
            <a:ext cx="2808000" cy="52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a:t>Renewi</a:t>
            </a:r>
            <a:endParaRPr/>
          </a:p>
        </p:txBody>
      </p:sp>
      <p:sp>
        <p:nvSpPr>
          <p:cNvPr id="388" name="Google Shape;388;p53"/>
          <p:cNvSpPr txBox="1"/>
          <p:nvPr>
            <p:ph idx="1" type="body"/>
          </p:nvPr>
        </p:nvSpPr>
        <p:spPr>
          <a:xfrm>
            <a:off x="311700" y="1591700"/>
            <a:ext cx="44889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Market leader, competitive prices</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Small, medium and large containers</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Good </a:t>
            </a:r>
            <a:r>
              <a:rPr lang="nl" sz="1600">
                <a:latin typeface="Century Gothic"/>
                <a:ea typeface="Century Gothic"/>
                <a:cs typeface="Century Gothic"/>
                <a:sym typeface="Century Gothic"/>
              </a:rPr>
              <a:t>customer</a:t>
            </a:r>
            <a:r>
              <a:rPr lang="nl" sz="1600">
                <a:latin typeface="Century Gothic"/>
                <a:ea typeface="Century Gothic"/>
                <a:cs typeface="Century Gothic"/>
                <a:sym typeface="Century Gothic"/>
              </a:rPr>
              <a:t> satisfaction rates</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Large offer of services</a:t>
            </a:r>
            <a:endParaRPr sz="1600">
              <a:latin typeface="Century Gothic"/>
              <a:ea typeface="Century Gothic"/>
              <a:cs typeface="Century Gothic"/>
              <a:sym typeface="Century Gothic"/>
            </a:endParaRPr>
          </a:p>
        </p:txBody>
      </p:sp>
      <p:sp>
        <p:nvSpPr>
          <p:cNvPr id="389" name="Google Shape;389;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pic>
        <p:nvPicPr>
          <p:cNvPr id="390" name="Google Shape;390;p53"/>
          <p:cNvPicPr preferRelativeResize="0"/>
          <p:nvPr/>
        </p:nvPicPr>
        <p:blipFill>
          <a:blip r:embed="rId3">
            <a:alphaModFix/>
          </a:blip>
          <a:stretch>
            <a:fillRect/>
          </a:stretch>
        </p:blipFill>
        <p:spPr>
          <a:xfrm>
            <a:off x="4790588" y="1143000"/>
            <a:ext cx="2970075" cy="1964350"/>
          </a:xfrm>
          <a:prstGeom prst="rect">
            <a:avLst/>
          </a:prstGeom>
          <a:noFill/>
          <a:ln>
            <a:noFill/>
          </a:ln>
        </p:spPr>
      </p:pic>
      <p:sp>
        <p:nvSpPr>
          <p:cNvPr id="391" name="Google Shape;391;p53"/>
          <p:cNvSpPr txBox="1"/>
          <p:nvPr>
            <p:ph type="title"/>
          </p:nvPr>
        </p:nvSpPr>
        <p:spPr>
          <a:xfrm>
            <a:off x="311700" y="44502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sz="2800"/>
              <a:t>Options that offer mixed material collection</a:t>
            </a:r>
            <a:endParaRPr sz="2800"/>
          </a:p>
        </p:txBody>
      </p:sp>
      <p:sp>
        <p:nvSpPr>
          <p:cNvPr id="392" name="Google Shape;392;p53"/>
          <p:cNvSpPr txBox="1"/>
          <p:nvPr>
            <p:ph type="title"/>
          </p:nvPr>
        </p:nvSpPr>
        <p:spPr>
          <a:xfrm>
            <a:off x="357950" y="2955775"/>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nl"/>
              <a:t>Van Munster</a:t>
            </a:r>
            <a:endParaRPr/>
          </a:p>
        </p:txBody>
      </p:sp>
      <p:sp>
        <p:nvSpPr>
          <p:cNvPr id="393" name="Google Shape;393;p53"/>
          <p:cNvSpPr txBox="1"/>
          <p:nvPr>
            <p:ph idx="1" type="body"/>
          </p:nvPr>
        </p:nvSpPr>
        <p:spPr>
          <a:xfrm>
            <a:off x="357950" y="3708625"/>
            <a:ext cx="42603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Smaller player, no scale advantage</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Small, medium and large containers</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Many different services offered</a:t>
            </a:r>
            <a:endParaRPr sz="1600">
              <a:latin typeface="Century Gothic"/>
              <a:ea typeface="Century Gothic"/>
              <a:cs typeface="Century Gothic"/>
              <a:sym typeface="Century Gothic"/>
            </a:endParaRPr>
          </a:p>
        </p:txBody>
      </p:sp>
      <p:pic>
        <p:nvPicPr>
          <p:cNvPr id="394" name="Google Shape;394;p53"/>
          <p:cNvPicPr preferRelativeResize="0"/>
          <p:nvPr/>
        </p:nvPicPr>
        <p:blipFill rotWithShape="1">
          <a:blip r:embed="rId4">
            <a:alphaModFix/>
          </a:blip>
          <a:srcRect b="-60229" l="0" r="0" t="-60229"/>
          <a:stretch/>
        </p:blipFill>
        <p:spPr>
          <a:xfrm>
            <a:off x="4790588" y="2940075"/>
            <a:ext cx="2970076" cy="1964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54"/>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Options that don’t offer mixed collection</a:t>
            </a:r>
            <a:endParaRPr/>
          </a:p>
        </p:txBody>
      </p:sp>
      <p:sp>
        <p:nvSpPr>
          <p:cNvPr id="400" name="Google Shape;400;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
        <p:nvSpPr>
          <p:cNvPr id="401" name="Google Shape;401;p54"/>
          <p:cNvSpPr txBox="1"/>
          <p:nvPr>
            <p:ph type="title"/>
          </p:nvPr>
        </p:nvSpPr>
        <p:spPr>
          <a:xfrm>
            <a:off x="357950" y="3031975"/>
            <a:ext cx="2808000" cy="54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2400"/>
              <a:t>Recycling.nl</a:t>
            </a:r>
            <a:endParaRPr sz="2400"/>
          </a:p>
        </p:txBody>
      </p:sp>
      <p:sp>
        <p:nvSpPr>
          <p:cNvPr id="402" name="Google Shape;402;p54"/>
          <p:cNvSpPr txBox="1"/>
          <p:nvPr>
            <p:ph idx="4294967295" type="body"/>
          </p:nvPr>
        </p:nvSpPr>
        <p:spPr>
          <a:xfrm>
            <a:off x="357950" y="3632425"/>
            <a:ext cx="42603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Smaller player no scale advantage</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Small and large sized containers</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Limited customer satisfaction</a:t>
            </a:r>
            <a:endParaRPr sz="1600">
              <a:latin typeface="Century Gothic"/>
              <a:ea typeface="Century Gothic"/>
              <a:cs typeface="Century Gothic"/>
              <a:sym typeface="Century Gothic"/>
            </a:endParaRPr>
          </a:p>
        </p:txBody>
      </p:sp>
      <p:pic>
        <p:nvPicPr>
          <p:cNvPr id="403" name="Google Shape;403;p54"/>
          <p:cNvPicPr preferRelativeResize="0"/>
          <p:nvPr/>
        </p:nvPicPr>
        <p:blipFill rotWithShape="1">
          <a:blip r:embed="rId3">
            <a:alphaModFix/>
          </a:blip>
          <a:srcRect b="-65154" l="0" r="0" t="-65154"/>
          <a:stretch/>
        </p:blipFill>
        <p:spPr>
          <a:xfrm>
            <a:off x="4746025" y="3031978"/>
            <a:ext cx="3060899" cy="2024425"/>
          </a:xfrm>
          <a:prstGeom prst="rect">
            <a:avLst/>
          </a:prstGeom>
          <a:noFill/>
          <a:ln>
            <a:noFill/>
          </a:ln>
        </p:spPr>
      </p:pic>
      <p:sp>
        <p:nvSpPr>
          <p:cNvPr id="404" name="Google Shape;404;p54"/>
          <p:cNvSpPr txBox="1"/>
          <p:nvPr>
            <p:ph type="title"/>
          </p:nvPr>
        </p:nvSpPr>
        <p:spPr>
          <a:xfrm>
            <a:off x="357950" y="1150800"/>
            <a:ext cx="2808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2400"/>
              <a:t>Wastenet</a:t>
            </a:r>
            <a:endParaRPr sz="2400"/>
          </a:p>
        </p:txBody>
      </p:sp>
      <p:sp>
        <p:nvSpPr>
          <p:cNvPr id="405" name="Google Shape;405;p54"/>
          <p:cNvSpPr txBox="1"/>
          <p:nvPr>
            <p:ph idx="4294967295" type="body"/>
          </p:nvPr>
        </p:nvSpPr>
        <p:spPr>
          <a:xfrm>
            <a:off x="311700" y="1882300"/>
            <a:ext cx="4260300" cy="807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Smaller player, no scale advantage</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nl" sz="1600">
                <a:latin typeface="Century Gothic"/>
                <a:ea typeface="Century Gothic"/>
                <a:cs typeface="Century Gothic"/>
                <a:sym typeface="Century Gothic"/>
              </a:rPr>
              <a:t>Small and large sized containers</a:t>
            </a:r>
            <a:endParaRPr sz="1600">
              <a:latin typeface="Century Gothic"/>
              <a:ea typeface="Century Gothic"/>
              <a:cs typeface="Century Gothic"/>
              <a:sym typeface="Century Gothic"/>
            </a:endParaRPr>
          </a:p>
        </p:txBody>
      </p:sp>
      <p:pic>
        <p:nvPicPr>
          <p:cNvPr id="406" name="Google Shape;406;p54"/>
          <p:cNvPicPr preferRelativeResize="0"/>
          <p:nvPr/>
        </p:nvPicPr>
        <p:blipFill rotWithShape="1">
          <a:blip r:embed="rId4">
            <a:alphaModFix/>
          </a:blip>
          <a:srcRect b="-17494" l="0" r="0" t="-17494"/>
          <a:stretch/>
        </p:blipFill>
        <p:spPr>
          <a:xfrm>
            <a:off x="4800600" y="915141"/>
            <a:ext cx="3060899" cy="20244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55"/>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Step 3: Implement 4R approach to couches</a:t>
            </a:r>
            <a:endParaRPr/>
          </a:p>
        </p:txBody>
      </p:sp>
      <p:sp>
        <p:nvSpPr>
          <p:cNvPr id="412" name="Google Shape;412;p55"/>
          <p:cNvSpPr txBox="1"/>
          <p:nvPr>
            <p:ph idx="1" type="body"/>
          </p:nvPr>
        </p:nvSpPr>
        <p:spPr>
          <a:xfrm>
            <a:off x="118950" y="1017725"/>
            <a:ext cx="7762500" cy="3416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b="1" lang="nl">
                <a:solidFill>
                  <a:srgbClr val="0B5394"/>
                </a:solidFill>
              </a:rPr>
              <a:t>Reuse:</a:t>
            </a:r>
            <a:r>
              <a:rPr lang="nl"/>
              <a:t> If a couch can be cleaned, the aim should be to sell it</a:t>
            </a:r>
            <a:br>
              <a:rPr lang="nl"/>
            </a:br>
            <a:endParaRPr/>
          </a:p>
          <a:p>
            <a:pPr indent="-342900" lvl="0" marL="457200" rtl="0" algn="l">
              <a:lnSpc>
                <a:spcPct val="100000"/>
              </a:lnSpc>
              <a:spcBef>
                <a:spcPts val="0"/>
              </a:spcBef>
              <a:spcAft>
                <a:spcPts val="0"/>
              </a:spcAft>
              <a:buSzPts val="1800"/>
              <a:buChar char="●"/>
            </a:pPr>
            <a:r>
              <a:rPr b="1" lang="nl">
                <a:solidFill>
                  <a:srgbClr val="0B5394"/>
                </a:solidFill>
              </a:rPr>
              <a:t>Repurpose:</a:t>
            </a:r>
            <a:r>
              <a:rPr lang="nl">
                <a:solidFill>
                  <a:srgbClr val="0B5394"/>
                </a:solidFill>
              </a:rPr>
              <a:t> </a:t>
            </a:r>
            <a:r>
              <a:rPr lang="nl"/>
              <a:t>If some materials of the couch remain in good condition, by taking it apart we could repurpose these materials into creation of other products.</a:t>
            </a:r>
            <a:br>
              <a:rPr lang="nl"/>
            </a:br>
            <a:endParaRPr/>
          </a:p>
          <a:p>
            <a:pPr indent="-342900" lvl="0" marL="457200" rtl="0" algn="l">
              <a:lnSpc>
                <a:spcPct val="100000"/>
              </a:lnSpc>
              <a:spcBef>
                <a:spcPts val="0"/>
              </a:spcBef>
              <a:spcAft>
                <a:spcPts val="0"/>
              </a:spcAft>
              <a:buSzPts val="1800"/>
              <a:buChar char="●"/>
            </a:pPr>
            <a:r>
              <a:rPr b="1" lang="nl">
                <a:solidFill>
                  <a:srgbClr val="0B5394"/>
                </a:solidFill>
              </a:rPr>
              <a:t>Recycle: </a:t>
            </a:r>
            <a:r>
              <a:rPr lang="nl"/>
              <a:t>If a couch’s condition or its materials do not pass a ‘reusing’ or ‘repurpose’ alternative (bad conditions), it can be dismantled and its parts recycled.</a:t>
            </a:r>
            <a:br>
              <a:rPr lang="nl"/>
            </a:br>
            <a:endParaRPr/>
          </a:p>
          <a:p>
            <a:pPr indent="-342900" lvl="0" marL="457200" rtl="0" algn="l">
              <a:lnSpc>
                <a:spcPct val="100000"/>
              </a:lnSpc>
              <a:spcBef>
                <a:spcPts val="0"/>
              </a:spcBef>
              <a:spcAft>
                <a:spcPts val="0"/>
              </a:spcAft>
              <a:buSzPts val="1800"/>
              <a:buChar char="●"/>
            </a:pPr>
            <a:r>
              <a:rPr b="1" lang="nl">
                <a:solidFill>
                  <a:srgbClr val="0B5394"/>
                </a:solidFill>
              </a:rPr>
              <a:t>Recognition</a:t>
            </a:r>
            <a:r>
              <a:rPr b="1" lang="nl">
                <a:solidFill>
                  <a:srgbClr val="0B5394"/>
                </a:solidFill>
              </a:rPr>
              <a:t>: </a:t>
            </a:r>
            <a:r>
              <a:rPr lang="nl"/>
              <a:t>An awareness </a:t>
            </a:r>
            <a:r>
              <a:rPr lang="nl"/>
              <a:t>campaign</a:t>
            </a:r>
            <a:r>
              <a:rPr lang="nl"/>
              <a:t> should be started among students using social media, and students that form part of Leiden University associations (e.g. OWL, Labyrinth, LUGO, etc.)</a:t>
            </a:r>
            <a:endParaRPr/>
          </a:p>
        </p:txBody>
      </p:sp>
      <p:sp>
        <p:nvSpPr>
          <p:cNvPr id="413" name="Google Shape;413;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56"/>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Step 4: Start educating employees</a:t>
            </a:r>
            <a:endParaRPr/>
          </a:p>
        </p:txBody>
      </p:sp>
      <p:sp>
        <p:nvSpPr>
          <p:cNvPr id="419" name="Google Shape;419;p56"/>
          <p:cNvSpPr txBox="1"/>
          <p:nvPr>
            <p:ph idx="1" type="body"/>
          </p:nvPr>
        </p:nvSpPr>
        <p:spPr>
          <a:xfrm>
            <a:off x="311700" y="1132275"/>
            <a:ext cx="7762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a:t>We will provide Het Warenhuis with a seminar to convey all the findings of this report in a practical and workable way for the people who have to carry out these policies.</a:t>
            </a:r>
            <a:endParaRPr/>
          </a:p>
          <a:p>
            <a:pPr indent="-342900" lvl="0" marL="457200" rtl="0" algn="l">
              <a:spcBef>
                <a:spcPts val="0"/>
              </a:spcBef>
              <a:spcAft>
                <a:spcPts val="0"/>
              </a:spcAft>
              <a:buSzPts val="1800"/>
              <a:buChar char="●"/>
            </a:pPr>
            <a:r>
              <a:rPr lang="nl"/>
              <a:t>Knowledge of the different materials is key and will be, in collaboration with the recycling company, shared with the employees</a:t>
            </a:r>
            <a:endParaRPr/>
          </a:p>
          <a:p>
            <a:pPr indent="-342900" lvl="0" marL="457200" rtl="0" algn="l">
              <a:spcBef>
                <a:spcPts val="0"/>
              </a:spcBef>
              <a:spcAft>
                <a:spcPts val="0"/>
              </a:spcAft>
              <a:buSzPts val="1800"/>
              <a:buChar char="●"/>
            </a:pPr>
            <a:r>
              <a:rPr lang="nl"/>
              <a:t>A sense of </a:t>
            </a:r>
            <a:r>
              <a:rPr lang="nl"/>
              <a:t>purpose</a:t>
            </a:r>
            <a:r>
              <a:rPr lang="nl"/>
              <a:t> of all these measures should be </a:t>
            </a:r>
            <a:r>
              <a:rPr lang="nl"/>
              <a:t>conveyed</a:t>
            </a:r>
            <a:r>
              <a:rPr lang="nl"/>
              <a:t>, making the </a:t>
            </a:r>
            <a:r>
              <a:rPr lang="nl"/>
              <a:t>importance</a:t>
            </a:r>
            <a:r>
              <a:rPr lang="nl"/>
              <a:t> of the direct circular and sustainable impact of the work of </a:t>
            </a:r>
            <a:r>
              <a:rPr lang="nl"/>
              <a:t>employees</a:t>
            </a:r>
            <a:r>
              <a:rPr lang="nl"/>
              <a:t> clear, in combination with the financial </a:t>
            </a:r>
            <a:r>
              <a:rPr lang="nl"/>
              <a:t>benefits</a:t>
            </a:r>
            <a:r>
              <a:rPr lang="nl"/>
              <a:t> of the policies</a:t>
            </a:r>
            <a:endParaRPr/>
          </a:p>
        </p:txBody>
      </p:sp>
      <p:sp>
        <p:nvSpPr>
          <p:cNvPr id="420" name="Google Shape;420;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57"/>
          <p:cNvSpPr txBox="1"/>
          <p:nvPr>
            <p:ph type="title"/>
          </p:nvPr>
        </p:nvSpPr>
        <p:spPr>
          <a:xfrm>
            <a:off x="0" y="2150850"/>
            <a:ext cx="80742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a:t>Conclusions &amp; Recommendations</a:t>
            </a:r>
            <a:endParaRPr/>
          </a:p>
        </p:txBody>
      </p:sp>
      <p:sp>
        <p:nvSpPr>
          <p:cNvPr id="426" name="Google Shape;426;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58"/>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Concluding </a:t>
            </a:r>
            <a:r>
              <a:rPr lang="nl"/>
              <a:t>recommendations</a:t>
            </a:r>
            <a:endParaRPr/>
          </a:p>
        </p:txBody>
      </p:sp>
      <p:sp>
        <p:nvSpPr>
          <p:cNvPr id="432" name="Google Shape;432;p58"/>
          <p:cNvSpPr txBox="1"/>
          <p:nvPr>
            <p:ph idx="1" type="body"/>
          </p:nvPr>
        </p:nvSpPr>
        <p:spPr>
          <a:xfrm>
            <a:off x="311700" y="1132275"/>
            <a:ext cx="7840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a:t>Putting this 4R advice into practice could yield real results as explained and calculated in this research, it should therefore be implemented whenever the management and employees are ready to do so</a:t>
            </a:r>
            <a:endParaRPr/>
          </a:p>
          <a:p>
            <a:pPr indent="-342900" lvl="0" marL="457200" rtl="0" algn="l">
              <a:spcBef>
                <a:spcPts val="0"/>
              </a:spcBef>
              <a:spcAft>
                <a:spcPts val="0"/>
              </a:spcAft>
              <a:buSzPts val="1800"/>
              <a:buChar char="●"/>
            </a:pPr>
            <a:r>
              <a:rPr lang="nl"/>
              <a:t>While implementing it data collection is of key importance to be able to </a:t>
            </a:r>
            <a:r>
              <a:rPr lang="nl"/>
              <a:t>evidence</a:t>
            </a:r>
            <a:r>
              <a:rPr lang="nl"/>
              <a:t> based evaluate the effectiveness of the policy</a:t>
            </a:r>
            <a:endParaRPr/>
          </a:p>
          <a:p>
            <a:pPr indent="-342900" lvl="0" marL="457200" rtl="0" algn="l">
              <a:spcBef>
                <a:spcPts val="0"/>
              </a:spcBef>
              <a:spcAft>
                <a:spcPts val="0"/>
              </a:spcAft>
              <a:buSzPts val="1800"/>
              <a:buChar char="●"/>
            </a:pPr>
            <a:r>
              <a:rPr lang="nl"/>
              <a:t>Education plays a crucial role in making the implementation of this policy a success, only after there is knowledge about and support for the policy it should be implemented</a:t>
            </a:r>
            <a:endParaRPr/>
          </a:p>
          <a:p>
            <a:pPr indent="-342900" lvl="0" marL="457200" rtl="0" algn="l">
              <a:spcBef>
                <a:spcPts val="0"/>
              </a:spcBef>
              <a:spcAft>
                <a:spcPts val="0"/>
              </a:spcAft>
              <a:buSzPts val="1800"/>
              <a:buChar char="●"/>
            </a:pPr>
            <a:r>
              <a:rPr lang="nl"/>
              <a:t>Continuous</a:t>
            </a:r>
            <a:r>
              <a:rPr lang="nl"/>
              <a:t> efforts should be put into the marketing and communication campaigns towards students</a:t>
            </a:r>
            <a:endParaRPr/>
          </a:p>
        </p:txBody>
      </p:sp>
      <p:sp>
        <p:nvSpPr>
          <p:cNvPr id="433" name="Google Shape;433;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txBox="1"/>
          <p:nvPr>
            <p:ph type="title"/>
          </p:nvPr>
        </p:nvSpPr>
        <p:spPr>
          <a:xfrm>
            <a:off x="0" y="245850"/>
            <a:ext cx="8079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a:solidFill>
                  <a:srgbClr val="000000"/>
                </a:solidFill>
              </a:rPr>
              <a:t>Meet our Client</a:t>
            </a:r>
            <a:endParaRPr>
              <a:solidFill>
                <a:srgbClr val="000000"/>
              </a:solidFill>
            </a:endParaRPr>
          </a:p>
        </p:txBody>
      </p:sp>
      <p:pic>
        <p:nvPicPr>
          <p:cNvPr id="93" name="Google Shape;93;p17"/>
          <p:cNvPicPr preferRelativeResize="0"/>
          <p:nvPr/>
        </p:nvPicPr>
        <p:blipFill>
          <a:blip r:embed="rId3">
            <a:alphaModFix/>
          </a:blip>
          <a:stretch>
            <a:fillRect/>
          </a:stretch>
        </p:blipFill>
        <p:spPr>
          <a:xfrm>
            <a:off x="582225" y="1087650"/>
            <a:ext cx="6915150" cy="1524000"/>
          </a:xfrm>
          <a:prstGeom prst="rect">
            <a:avLst/>
          </a:prstGeom>
          <a:noFill/>
          <a:ln>
            <a:noFill/>
          </a:ln>
        </p:spPr>
      </p:pic>
      <p:sp>
        <p:nvSpPr>
          <p:cNvPr id="94" name="Google Shape;9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solidFill>
                  <a:srgbClr val="FFFFFF"/>
                </a:solidFill>
              </a:rPr>
              <a:t>‹#›</a:t>
            </a:fld>
            <a:endParaRPr>
              <a:solidFill>
                <a:srgbClr val="FFFFFF"/>
              </a:solidFill>
            </a:endParaRPr>
          </a:p>
        </p:txBody>
      </p:sp>
      <p:sp>
        <p:nvSpPr>
          <p:cNvPr id="95" name="Google Shape;95;p17"/>
          <p:cNvSpPr txBox="1"/>
          <p:nvPr/>
        </p:nvSpPr>
        <p:spPr>
          <a:xfrm>
            <a:off x="407875" y="3027400"/>
            <a:ext cx="3702300" cy="841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Century Gothic"/>
              <a:buChar char="●"/>
            </a:pPr>
            <a:r>
              <a:rPr lang="nl">
                <a:latin typeface="Century Gothic"/>
                <a:ea typeface="Century Gothic"/>
                <a:cs typeface="Century Gothic"/>
                <a:sym typeface="Century Gothic"/>
              </a:rPr>
              <a:t>Thrift shop in Leiden</a:t>
            </a:r>
            <a:endParaRPr>
              <a:latin typeface="Century Gothic"/>
              <a:ea typeface="Century Gothic"/>
              <a:cs typeface="Century Gothic"/>
              <a:sym typeface="Century Gothic"/>
            </a:endParaRPr>
          </a:p>
          <a:p>
            <a:pPr indent="-317500" lvl="0" marL="457200" rtl="0" algn="l">
              <a:lnSpc>
                <a:spcPct val="150000"/>
              </a:lnSpc>
              <a:spcBef>
                <a:spcPts val="0"/>
              </a:spcBef>
              <a:spcAft>
                <a:spcPts val="0"/>
              </a:spcAft>
              <a:buSzPts val="1400"/>
              <a:buFont typeface="Century Gothic"/>
              <a:buChar char="●"/>
            </a:pPr>
            <a:r>
              <a:rPr lang="nl">
                <a:latin typeface="Century Gothic"/>
                <a:ea typeface="Century Gothic"/>
                <a:cs typeface="Century Gothic"/>
                <a:sym typeface="Century Gothic"/>
              </a:rPr>
              <a:t>T</a:t>
            </a:r>
            <a:r>
              <a:rPr lang="nl">
                <a:latin typeface="Century Gothic"/>
                <a:ea typeface="Century Gothic"/>
                <a:cs typeface="Century Gothic"/>
                <a:sym typeface="Century Gothic"/>
              </a:rPr>
              <a:t>hree locations</a:t>
            </a:r>
            <a:endParaRPr>
              <a:latin typeface="Century Gothic"/>
              <a:ea typeface="Century Gothic"/>
              <a:cs typeface="Century Gothic"/>
              <a:sym typeface="Century Gothic"/>
            </a:endParaRPr>
          </a:p>
          <a:p>
            <a:pPr indent="-317500" lvl="0" marL="457200" rtl="0" algn="l">
              <a:lnSpc>
                <a:spcPct val="150000"/>
              </a:lnSpc>
              <a:spcBef>
                <a:spcPts val="0"/>
              </a:spcBef>
              <a:spcAft>
                <a:spcPts val="0"/>
              </a:spcAft>
              <a:buSzPts val="1400"/>
              <a:buFont typeface="Century Gothic"/>
              <a:buChar char="●"/>
            </a:pPr>
            <a:r>
              <a:rPr lang="nl">
                <a:latin typeface="Century Gothic"/>
                <a:ea typeface="Century Gothic"/>
                <a:cs typeface="Century Gothic"/>
                <a:sym typeface="Century Gothic"/>
              </a:rPr>
              <a:t>Subsidised</a:t>
            </a:r>
            <a:r>
              <a:rPr lang="nl">
                <a:latin typeface="Century Gothic"/>
                <a:ea typeface="Century Gothic"/>
                <a:cs typeface="Century Gothic"/>
                <a:sym typeface="Century Gothic"/>
              </a:rPr>
              <a:t> to collect materials</a:t>
            </a:r>
            <a:endParaRPr>
              <a:latin typeface="Century Gothic"/>
              <a:ea typeface="Century Gothic"/>
              <a:cs typeface="Century Gothic"/>
              <a:sym typeface="Century Gothic"/>
            </a:endParaRPr>
          </a:p>
        </p:txBody>
      </p:sp>
      <p:sp>
        <p:nvSpPr>
          <p:cNvPr id="96" name="Google Shape;96;p17"/>
          <p:cNvSpPr txBox="1"/>
          <p:nvPr/>
        </p:nvSpPr>
        <p:spPr>
          <a:xfrm>
            <a:off x="3979025" y="3027400"/>
            <a:ext cx="3918900" cy="841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Century Gothic"/>
              <a:buChar char="●"/>
            </a:pPr>
            <a:r>
              <a:rPr lang="nl">
                <a:latin typeface="Century Gothic"/>
                <a:ea typeface="Century Gothic"/>
                <a:cs typeface="Century Gothic"/>
                <a:sym typeface="Century Gothic"/>
              </a:rPr>
              <a:t>A social workplace for people with a distance to the labour market</a:t>
            </a:r>
            <a:endParaRPr>
              <a:latin typeface="Century Gothic"/>
              <a:ea typeface="Century Gothic"/>
              <a:cs typeface="Century Gothic"/>
              <a:sym typeface="Century Gothic"/>
            </a:endParaRPr>
          </a:p>
          <a:p>
            <a:pPr indent="-317500" lvl="0" marL="457200" rtl="0" algn="l">
              <a:lnSpc>
                <a:spcPct val="150000"/>
              </a:lnSpc>
              <a:spcBef>
                <a:spcPts val="0"/>
              </a:spcBef>
              <a:spcAft>
                <a:spcPts val="0"/>
              </a:spcAft>
              <a:buSzPts val="1400"/>
              <a:buFont typeface="Century Gothic"/>
              <a:buChar char="●"/>
            </a:pPr>
            <a:r>
              <a:rPr lang="nl">
                <a:latin typeface="Century Gothic"/>
                <a:ea typeface="Century Gothic"/>
                <a:cs typeface="Century Gothic"/>
                <a:sym typeface="Century Gothic"/>
              </a:rPr>
              <a:t>A place to develop, learn and grow</a:t>
            </a:r>
            <a:endParaRPr>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a:off x="655025" y="-1"/>
            <a:ext cx="6749081" cy="5143501"/>
          </a:xfrm>
          <a:prstGeom prst="rect">
            <a:avLst/>
          </a:prstGeom>
          <a:noFill/>
          <a:ln>
            <a:noFill/>
          </a:ln>
        </p:spPr>
      </p:pic>
      <p:sp>
        <p:nvSpPr>
          <p:cNvPr id="102" name="Google Shape;10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0" y="2150850"/>
            <a:ext cx="80742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a:solidFill>
                  <a:srgbClr val="000000"/>
                </a:solidFill>
              </a:rPr>
              <a:t>Defining the</a:t>
            </a:r>
            <a:r>
              <a:rPr lang="nl">
                <a:solidFill>
                  <a:srgbClr val="000000"/>
                </a:solidFill>
              </a:rPr>
              <a:t> Problem</a:t>
            </a:r>
            <a:endParaRPr>
              <a:solidFill>
                <a:srgbClr val="000000"/>
              </a:solidFill>
            </a:endParaRPr>
          </a:p>
        </p:txBody>
      </p:sp>
      <p:sp>
        <p:nvSpPr>
          <p:cNvPr id="108" name="Google Shape;10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11700" y="445025"/>
            <a:ext cx="776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rgbClr val="000000"/>
                </a:solidFill>
              </a:rPr>
              <a:t>Mixed Waste </a:t>
            </a:r>
            <a:endParaRPr>
              <a:solidFill>
                <a:srgbClr val="000000"/>
              </a:solidFill>
            </a:endParaRPr>
          </a:p>
        </p:txBody>
      </p:sp>
      <p:sp>
        <p:nvSpPr>
          <p:cNvPr id="114" name="Google Shape;114;p20"/>
          <p:cNvSpPr txBox="1"/>
          <p:nvPr>
            <p:ph idx="1" type="body"/>
          </p:nvPr>
        </p:nvSpPr>
        <p:spPr>
          <a:xfrm>
            <a:off x="311700" y="1132275"/>
            <a:ext cx="5221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a:t>In 2018 mixed garbage costs Het Warenhuis ~€100,000 </a:t>
            </a:r>
            <a:endParaRPr/>
          </a:p>
          <a:p>
            <a:pPr indent="-317500" lvl="1" marL="914400" rtl="0" algn="l">
              <a:lnSpc>
                <a:spcPct val="150000"/>
              </a:lnSpc>
              <a:spcBef>
                <a:spcPts val="0"/>
              </a:spcBef>
              <a:spcAft>
                <a:spcPts val="0"/>
              </a:spcAft>
              <a:buSzPts val="1400"/>
              <a:buChar char="○"/>
            </a:pPr>
            <a:r>
              <a:rPr lang="nl"/>
              <a:t>Growing problem:</a:t>
            </a:r>
            <a:br>
              <a:rPr lang="nl"/>
            </a:br>
            <a:r>
              <a:rPr lang="nl" sz="1200">
                <a:solidFill>
                  <a:srgbClr val="0B5394"/>
                </a:solidFill>
              </a:rPr>
              <a:t>→</a:t>
            </a:r>
            <a:r>
              <a:rPr lang="nl">
                <a:solidFill>
                  <a:srgbClr val="0B5394"/>
                </a:solidFill>
              </a:rPr>
              <a:t> </a:t>
            </a:r>
            <a:r>
              <a:rPr b="1" lang="nl" sz="1200">
                <a:solidFill>
                  <a:srgbClr val="0B5394"/>
                </a:solidFill>
              </a:rPr>
              <a:t>2016</a:t>
            </a:r>
            <a:r>
              <a:rPr lang="nl" sz="1200">
                <a:solidFill>
                  <a:srgbClr val="0B5394"/>
                </a:solidFill>
              </a:rPr>
              <a:t>: </a:t>
            </a:r>
            <a:r>
              <a:rPr lang="nl" sz="1200">
                <a:solidFill>
                  <a:srgbClr val="595959"/>
                </a:solidFill>
              </a:rPr>
              <a:t>€67,635</a:t>
            </a:r>
            <a:br>
              <a:rPr lang="nl" sz="1200">
                <a:solidFill>
                  <a:srgbClr val="0B5394"/>
                </a:solidFill>
              </a:rPr>
            </a:br>
            <a:r>
              <a:rPr lang="nl" sz="1200">
                <a:solidFill>
                  <a:srgbClr val="0B5394"/>
                </a:solidFill>
              </a:rPr>
              <a:t>→ </a:t>
            </a:r>
            <a:r>
              <a:rPr b="1" lang="nl" sz="1200">
                <a:solidFill>
                  <a:srgbClr val="0B5394"/>
                </a:solidFill>
              </a:rPr>
              <a:t>2017</a:t>
            </a:r>
            <a:r>
              <a:rPr lang="nl" sz="1200">
                <a:solidFill>
                  <a:srgbClr val="0B5394"/>
                </a:solidFill>
              </a:rPr>
              <a:t>:</a:t>
            </a:r>
            <a:r>
              <a:rPr lang="nl" sz="1200"/>
              <a:t> €78,486</a:t>
            </a:r>
            <a:r>
              <a:rPr lang="nl" sz="1200"/>
              <a:t>)[1]</a:t>
            </a:r>
            <a:endParaRPr sz="1200"/>
          </a:p>
          <a:p>
            <a:pPr indent="-317500" lvl="1" marL="914400" rtl="0" algn="l">
              <a:lnSpc>
                <a:spcPct val="150000"/>
              </a:lnSpc>
              <a:spcBef>
                <a:spcPts val="0"/>
              </a:spcBef>
              <a:spcAft>
                <a:spcPts val="0"/>
              </a:spcAft>
              <a:buSzPts val="1400"/>
              <a:buChar char="○"/>
            </a:pPr>
            <a:r>
              <a:rPr lang="nl"/>
              <a:t>Consists of furniture, plastics, unsellable products (i.e. broken, damaged)</a:t>
            </a:r>
            <a:endParaRPr/>
          </a:p>
          <a:p>
            <a:pPr indent="-317500" lvl="1" marL="914400" rtl="0" algn="l">
              <a:lnSpc>
                <a:spcPct val="150000"/>
              </a:lnSpc>
              <a:spcBef>
                <a:spcPts val="0"/>
              </a:spcBef>
              <a:spcAft>
                <a:spcPts val="0"/>
              </a:spcAft>
              <a:buSzPts val="1400"/>
              <a:buChar char="○"/>
            </a:pPr>
            <a:r>
              <a:rPr lang="nl"/>
              <a:t>Most potential with couches</a:t>
            </a:r>
            <a:endParaRPr/>
          </a:p>
          <a:p>
            <a:pPr indent="-317500" lvl="1" marL="914400" rtl="0" algn="l">
              <a:lnSpc>
                <a:spcPct val="150000"/>
              </a:lnSpc>
              <a:spcBef>
                <a:spcPts val="0"/>
              </a:spcBef>
              <a:spcAft>
                <a:spcPts val="0"/>
              </a:spcAft>
              <a:buSzPts val="1400"/>
              <a:buChar char="○"/>
            </a:pPr>
            <a:r>
              <a:rPr lang="nl"/>
              <a:t>€12,645 from couches</a:t>
            </a:r>
            <a:endParaRPr/>
          </a:p>
          <a:p>
            <a:pPr indent="-317500" lvl="1" marL="914400" rtl="0" algn="l">
              <a:lnSpc>
                <a:spcPct val="150000"/>
              </a:lnSpc>
              <a:spcBef>
                <a:spcPts val="0"/>
              </a:spcBef>
              <a:spcAft>
                <a:spcPts val="0"/>
              </a:spcAft>
              <a:buSzPts val="1400"/>
              <a:buChar char="○"/>
            </a:pPr>
            <a:r>
              <a:rPr lang="nl"/>
              <a:t>Significant amount of plastics</a:t>
            </a:r>
            <a:endParaRPr/>
          </a:p>
          <a:p>
            <a:pPr indent="0" lvl="0" marL="457200" rtl="0" algn="l">
              <a:spcBef>
                <a:spcPts val="1600"/>
              </a:spcBef>
              <a:spcAft>
                <a:spcPts val="1600"/>
              </a:spcAft>
              <a:buNone/>
            </a:pPr>
            <a:r>
              <a:t/>
            </a:r>
            <a:endParaRPr/>
          </a:p>
        </p:txBody>
      </p:sp>
      <p:pic>
        <p:nvPicPr>
          <p:cNvPr id="115" name="Google Shape;115;p20"/>
          <p:cNvPicPr preferRelativeResize="0"/>
          <p:nvPr/>
        </p:nvPicPr>
        <p:blipFill>
          <a:blip r:embed="rId3">
            <a:alphaModFix/>
          </a:blip>
          <a:stretch>
            <a:fillRect/>
          </a:stretch>
        </p:blipFill>
        <p:spPr>
          <a:xfrm>
            <a:off x="5532900" y="1269999"/>
            <a:ext cx="2258875" cy="3011874"/>
          </a:xfrm>
          <a:prstGeom prst="rect">
            <a:avLst/>
          </a:prstGeom>
          <a:noFill/>
          <a:ln cap="flat" cmpd="sng" w="9525">
            <a:solidFill>
              <a:srgbClr val="595959"/>
            </a:solidFill>
            <a:prstDash val="solid"/>
            <a:round/>
            <a:headEnd len="sm" w="sm" type="none"/>
            <a:tailEnd len="sm" w="sm" type="none"/>
          </a:ln>
        </p:spPr>
      </p:pic>
      <p:sp>
        <p:nvSpPr>
          <p:cNvPr id="116" name="Google Shape;11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nl"/>
              <a:t>‹#›</a:t>
            </a:fld>
            <a:endParaRPr/>
          </a:p>
        </p:txBody>
      </p:sp>
      <p:pic>
        <p:nvPicPr>
          <p:cNvPr id="122" name="Google Shape;122;p21"/>
          <p:cNvPicPr preferRelativeResize="0"/>
          <p:nvPr/>
        </p:nvPicPr>
        <p:blipFill rotWithShape="1">
          <a:blip r:embed="rId3">
            <a:alphaModFix/>
          </a:blip>
          <a:srcRect b="0" l="0" r="0" t="16984"/>
          <a:stretch/>
        </p:blipFill>
        <p:spPr>
          <a:xfrm>
            <a:off x="1934550" y="153125"/>
            <a:ext cx="4370100" cy="4837200"/>
          </a:xfrm>
          <a:prstGeom prst="rect">
            <a:avLst/>
          </a:prstGeom>
          <a:noFill/>
          <a:ln>
            <a:noFill/>
          </a:ln>
          <a:effectLst>
            <a:outerShdw blurRad="342900" rotWithShape="0" algn="bl" dir="5400000" dist="19050">
              <a:srgbClr val="000000">
                <a:alpha val="50000"/>
              </a:srgbClr>
            </a:outerShdw>
          </a:effectLst>
        </p:spPr>
      </p:pic>
      <p:sp>
        <p:nvSpPr>
          <p:cNvPr id="123" name="Google Shape;123;p21"/>
          <p:cNvSpPr/>
          <p:nvPr/>
        </p:nvSpPr>
        <p:spPr>
          <a:xfrm flipH="1">
            <a:off x="4413500" y="219570"/>
            <a:ext cx="2467850" cy="530875"/>
          </a:xfrm>
          <a:custGeom>
            <a:rect b="b" l="l" r="r" t="t"/>
            <a:pathLst>
              <a:path extrusionOk="0" h="21235" w="98714">
                <a:moveTo>
                  <a:pt x="0" y="9836"/>
                </a:moveTo>
                <a:cubicBezTo>
                  <a:pt x="26145" y="2088"/>
                  <a:pt x="56779" y="-5464"/>
                  <a:pt x="81698" y="5610"/>
                </a:cubicBezTo>
                <a:cubicBezTo>
                  <a:pt x="86368" y="7685"/>
                  <a:pt x="90110" y="11591"/>
                  <a:pt x="93436" y="15470"/>
                </a:cubicBezTo>
                <a:cubicBezTo>
                  <a:pt x="94806" y="17069"/>
                  <a:pt x="99346" y="18901"/>
                  <a:pt x="97662" y="20165"/>
                </a:cubicBezTo>
                <a:cubicBezTo>
                  <a:pt x="93463" y="23316"/>
                  <a:pt x="87315" y="18376"/>
                  <a:pt x="82167" y="17348"/>
                </a:cubicBezTo>
                <a:cubicBezTo>
                  <a:pt x="81652" y="17245"/>
                  <a:pt x="80857" y="17250"/>
                  <a:pt x="81228" y="16879"/>
                </a:cubicBezTo>
                <a:cubicBezTo>
                  <a:pt x="85021" y="13094"/>
                  <a:pt x="93403" y="22546"/>
                  <a:pt x="97192" y="18757"/>
                </a:cubicBezTo>
                <a:cubicBezTo>
                  <a:pt x="101190" y="14759"/>
                  <a:pt x="95784" y="7508"/>
                  <a:pt x="95784" y="1854"/>
                </a:cubicBezTo>
              </a:path>
            </a:pathLst>
          </a:custGeom>
          <a:noFill/>
          <a:ln cap="flat" cmpd="sng" w="76200">
            <a:solidFill>
              <a:srgbClr val="999999"/>
            </a:solidFill>
            <a:prstDash val="solid"/>
            <a:round/>
            <a:headEnd len="med" w="med" type="none"/>
            <a:tailEnd len="med" w="med" type="none"/>
          </a:ln>
          <a:effectLst>
            <a:outerShdw blurRad="428625" rotWithShape="0" algn="bl" dir="6420000" dist="9525">
              <a:srgbClr val="000000">
                <a:alpha val="80000"/>
              </a:srgbClr>
            </a:outerShdw>
          </a:effectLst>
        </p:spPr>
      </p:sp>
      <p:sp>
        <p:nvSpPr>
          <p:cNvPr id="124" name="Google Shape;124;p21"/>
          <p:cNvSpPr/>
          <p:nvPr/>
        </p:nvSpPr>
        <p:spPr>
          <a:xfrm rot="-462426">
            <a:off x="481021" y="1036030"/>
            <a:ext cx="2467684" cy="530839"/>
          </a:xfrm>
          <a:custGeom>
            <a:rect b="b" l="l" r="r" t="t"/>
            <a:pathLst>
              <a:path extrusionOk="0" h="21235" w="98714">
                <a:moveTo>
                  <a:pt x="0" y="9836"/>
                </a:moveTo>
                <a:cubicBezTo>
                  <a:pt x="26145" y="2088"/>
                  <a:pt x="56779" y="-5464"/>
                  <a:pt x="81698" y="5610"/>
                </a:cubicBezTo>
                <a:cubicBezTo>
                  <a:pt x="86368" y="7685"/>
                  <a:pt x="90110" y="11591"/>
                  <a:pt x="93436" y="15470"/>
                </a:cubicBezTo>
                <a:cubicBezTo>
                  <a:pt x="94806" y="17069"/>
                  <a:pt x="99346" y="18901"/>
                  <a:pt x="97662" y="20165"/>
                </a:cubicBezTo>
                <a:cubicBezTo>
                  <a:pt x="93463" y="23316"/>
                  <a:pt x="87315" y="18376"/>
                  <a:pt x="82167" y="17348"/>
                </a:cubicBezTo>
                <a:cubicBezTo>
                  <a:pt x="81652" y="17245"/>
                  <a:pt x="80857" y="17250"/>
                  <a:pt x="81228" y="16879"/>
                </a:cubicBezTo>
                <a:cubicBezTo>
                  <a:pt x="85021" y="13094"/>
                  <a:pt x="93403" y="22546"/>
                  <a:pt x="97192" y="18757"/>
                </a:cubicBezTo>
                <a:cubicBezTo>
                  <a:pt x="101190" y="14759"/>
                  <a:pt x="95784" y="7508"/>
                  <a:pt x="95784" y="1854"/>
                </a:cubicBezTo>
              </a:path>
            </a:pathLst>
          </a:custGeom>
          <a:noFill/>
          <a:ln cap="flat" cmpd="sng" w="76200">
            <a:solidFill>
              <a:srgbClr val="999999"/>
            </a:solidFill>
            <a:prstDash val="solid"/>
            <a:round/>
            <a:headEnd len="med" w="med" type="none"/>
            <a:tailEnd len="med" w="med" type="none"/>
          </a:ln>
          <a:effectLst>
            <a:outerShdw blurRad="142875" rotWithShape="0" algn="bl" dir="5400000" dist="19050">
              <a:srgbClr val="000000">
                <a:alpha val="80000"/>
              </a:srgbClr>
            </a:outerShdw>
          </a:effectLst>
        </p:spPr>
      </p:sp>
      <p:sp>
        <p:nvSpPr>
          <p:cNvPr id="125" name="Google Shape;125;p21"/>
          <p:cNvSpPr/>
          <p:nvPr/>
        </p:nvSpPr>
        <p:spPr>
          <a:xfrm rot="-8890937">
            <a:off x="4812471" y="3346738"/>
            <a:ext cx="2467764" cy="530856"/>
          </a:xfrm>
          <a:custGeom>
            <a:rect b="b" l="l" r="r" t="t"/>
            <a:pathLst>
              <a:path extrusionOk="0" h="21235" w="98714">
                <a:moveTo>
                  <a:pt x="0" y="9836"/>
                </a:moveTo>
                <a:cubicBezTo>
                  <a:pt x="26145" y="2088"/>
                  <a:pt x="56779" y="-5464"/>
                  <a:pt x="81698" y="5610"/>
                </a:cubicBezTo>
                <a:cubicBezTo>
                  <a:pt x="86368" y="7685"/>
                  <a:pt x="90110" y="11591"/>
                  <a:pt x="93436" y="15470"/>
                </a:cubicBezTo>
                <a:cubicBezTo>
                  <a:pt x="94806" y="17069"/>
                  <a:pt x="99346" y="18901"/>
                  <a:pt x="97662" y="20165"/>
                </a:cubicBezTo>
                <a:cubicBezTo>
                  <a:pt x="93463" y="23316"/>
                  <a:pt x="87315" y="18376"/>
                  <a:pt x="82167" y="17348"/>
                </a:cubicBezTo>
                <a:cubicBezTo>
                  <a:pt x="81652" y="17245"/>
                  <a:pt x="80857" y="17250"/>
                  <a:pt x="81228" y="16879"/>
                </a:cubicBezTo>
                <a:cubicBezTo>
                  <a:pt x="85021" y="13094"/>
                  <a:pt x="93403" y="22546"/>
                  <a:pt x="97192" y="18757"/>
                </a:cubicBezTo>
                <a:cubicBezTo>
                  <a:pt x="101190" y="14759"/>
                  <a:pt x="95784" y="7508"/>
                  <a:pt x="95784" y="1854"/>
                </a:cubicBezTo>
              </a:path>
            </a:pathLst>
          </a:custGeom>
          <a:noFill/>
          <a:ln cap="flat" cmpd="sng" w="76200">
            <a:solidFill>
              <a:srgbClr val="999999"/>
            </a:solidFill>
            <a:prstDash val="solid"/>
            <a:round/>
            <a:headEnd len="med" w="med" type="none"/>
            <a:tailEnd len="med" w="med" type="none"/>
          </a:ln>
          <a:effectLst>
            <a:outerShdw blurRad="428625" rotWithShape="0" algn="bl" dir="5400000" dist="19050">
              <a:srgbClr val="000000">
                <a:alpha val="80000"/>
              </a:srgbClr>
            </a:outerShdw>
          </a:effectLst>
        </p:spPr>
      </p:sp>
      <p:sp>
        <p:nvSpPr>
          <p:cNvPr id="126" name="Google Shape;126;p21"/>
          <p:cNvSpPr/>
          <p:nvPr/>
        </p:nvSpPr>
        <p:spPr>
          <a:xfrm flipH="1" rot="9782076">
            <a:off x="797956" y="4177427"/>
            <a:ext cx="2467899" cy="530885"/>
          </a:xfrm>
          <a:custGeom>
            <a:rect b="b" l="l" r="r" t="t"/>
            <a:pathLst>
              <a:path extrusionOk="0" h="21235" w="98714">
                <a:moveTo>
                  <a:pt x="0" y="9836"/>
                </a:moveTo>
                <a:cubicBezTo>
                  <a:pt x="26145" y="2088"/>
                  <a:pt x="56779" y="-5464"/>
                  <a:pt x="81698" y="5610"/>
                </a:cubicBezTo>
                <a:cubicBezTo>
                  <a:pt x="86368" y="7685"/>
                  <a:pt x="90110" y="11591"/>
                  <a:pt x="93436" y="15470"/>
                </a:cubicBezTo>
                <a:cubicBezTo>
                  <a:pt x="94806" y="17069"/>
                  <a:pt x="99346" y="18901"/>
                  <a:pt x="97662" y="20165"/>
                </a:cubicBezTo>
                <a:cubicBezTo>
                  <a:pt x="93463" y="23316"/>
                  <a:pt x="87315" y="18376"/>
                  <a:pt x="82167" y="17348"/>
                </a:cubicBezTo>
                <a:cubicBezTo>
                  <a:pt x="81652" y="17245"/>
                  <a:pt x="80857" y="17250"/>
                  <a:pt x="81228" y="16879"/>
                </a:cubicBezTo>
                <a:cubicBezTo>
                  <a:pt x="85021" y="13094"/>
                  <a:pt x="93403" y="22546"/>
                  <a:pt x="97192" y="18757"/>
                </a:cubicBezTo>
                <a:cubicBezTo>
                  <a:pt x="101190" y="14759"/>
                  <a:pt x="95784" y="7508"/>
                  <a:pt x="95784" y="1854"/>
                </a:cubicBezTo>
              </a:path>
            </a:pathLst>
          </a:custGeom>
          <a:noFill/>
          <a:ln cap="flat" cmpd="sng" w="76200">
            <a:solidFill>
              <a:srgbClr val="999999"/>
            </a:solidFill>
            <a:prstDash val="solid"/>
            <a:round/>
            <a:headEnd len="med" w="med" type="none"/>
            <a:tailEnd len="med" w="med" type="none"/>
          </a:ln>
          <a:effectLst>
            <a:outerShdw blurRad="142875" rotWithShape="0" algn="bl" dir="5400000" dist="19050">
              <a:srgbClr val="000000">
                <a:alpha val="80000"/>
              </a:srgbClr>
            </a:outerShdw>
          </a:effectLst>
        </p:spPr>
      </p:sp>
      <p:sp>
        <p:nvSpPr>
          <p:cNvPr id="127" name="Google Shape;127;p21"/>
          <p:cNvSpPr txBox="1"/>
          <p:nvPr>
            <p:ph type="title"/>
          </p:nvPr>
        </p:nvSpPr>
        <p:spPr>
          <a:xfrm>
            <a:off x="-637050" y="1448225"/>
            <a:ext cx="2571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sz="2600">
                <a:solidFill>
                  <a:srgbClr val="0B5394"/>
                </a:solidFill>
              </a:rPr>
              <a:t>Couch</a:t>
            </a:r>
            <a:r>
              <a:rPr lang="nl" sz="2600">
                <a:solidFill>
                  <a:srgbClr val="000000"/>
                </a:solidFill>
              </a:rPr>
              <a:t> </a:t>
            </a:r>
            <a:endParaRPr sz="2600">
              <a:solidFill>
                <a:srgbClr val="000000"/>
              </a:solidFill>
            </a:endParaRPr>
          </a:p>
        </p:txBody>
      </p:sp>
      <p:sp>
        <p:nvSpPr>
          <p:cNvPr id="128" name="Google Shape;128;p21"/>
          <p:cNvSpPr txBox="1"/>
          <p:nvPr>
            <p:ph type="title"/>
          </p:nvPr>
        </p:nvSpPr>
        <p:spPr>
          <a:xfrm>
            <a:off x="-320325" y="3965988"/>
            <a:ext cx="2571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sz="2600">
                <a:solidFill>
                  <a:srgbClr val="0B5394"/>
                </a:solidFill>
              </a:rPr>
              <a:t>Backpack</a:t>
            </a:r>
            <a:r>
              <a:rPr lang="nl" sz="2600">
                <a:solidFill>
                  <a:srgbClr val="000000"/>
                </a:solidFill>
              </a:rPr>
              <a:t> </a:t>
            </a:r>
            <a:endParaRPr sz="2600">
              <a:solidFill>
                <a:srgbClr val="000000"/>
              </a:solidFill>
            </a:endParaRPr>
          </a:p>
        </p:txBody>
      </p:sp>
      <p:sp>
        <p:nvSpPr>
          <p:cNvPr id="129" name="Google Shape;129;p21"/>
          <p:cNvSpPr txBox="1"/>
          <p:nvPr>
            <p:ph type="title"/>
          </p:nvPr>
        </p:nvSpPr>
        <p:spPr>
          <a:xfrm>
            <a:off x="6009950" y="297500"/>
            <a:ext cx="2571600" cy="841800"/>
          </a:xfrm>
          <a:prstGeom prst="rect">
            <a:avLst/>
          </a:prstGeom>
          <a:effectLst>
            <a:outerShdw blurRad="142875"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nl" sz="2600">
                <a:solidFill>
                  <a:srgbClr val="0B5394"/>
                </a:solidFill>
              </a:rPr>
              <a:t>Chairs</a:t>
            </a:r>
            <a:r>
              <a:rPr lang="nl" sz="2600">
                <a:solidFill>
                  <a:srgbClr val="000000"/>
                </a:solidFill>
              </a:rPr>
              <a:t> </a:t>
            </a:r>
            <a:endParaRPr sz="2600">
              <a:solidFill>
                <a:srgbClr val="000000"/>
              </a:solidFill>
            </a:endParaRPr>
          </a:p>
        </p:txBody>
      </p:sp>
      <p:sp>
        <p:nvSpPr>
          <p:cNvPr id="130" name="Google Shape;130;p21"/>
          <p:cNvSpPr txBox="1"/>
          <p:nvPr>
            <p:ph type="title"/>
          </p:nvPr>
        </p:nvSpPr>
        <p:spPr>
          <a:xfrm>
            <a:off x="6186025" y="3646425"/>
            <a:ext cx="2571600" cy="841800"/>
          </a:xfrm>
          <a:prstGeom prst="rect">
            <a:avLst/>
          </a:prstGeom>
          <a:effectLst>
            <a:outerShdw blurRad="142875"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nl" sz="2600">
                <a:solidFill>
                  <a:srgbClr val="0B5394"/>
                </a:solidFill>
              </a:rPr>
              <a:t>Toys</a:t>
            </a:r>
            <a:endParaRPr sz="2600">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